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71" r:id="rId2"/>
    <p:sldId id="267" r:id="rId3"/>
    <p:sldId id="273" r:id="rId4"/>
    <p:sldId id="278" r:id="rId5"/>
    <p:sldId id="269" r:id="rId6"/>
    <p:sldId id="268" r:id="rId7"/>
    <p:sldId id="256" r:id="rId8"/>
    <p:sldId id="257" r:id="rId9"/>
    <p:sldId id="258" r:id="rId10"/>
    <p:sldId id="263" r:id="rId11"/>
    <p:sldId id="270" r:id="rId12"/>
    <p:sldId id="279" r:id="rId13"/>
    <p:sldId id="266" r:id="rId14"/>
    <p:sldId id="280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82A5"/>
    <a:srgbClr val="286B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4"/>
    <p:restoredTop sz="94746"/>
  </p:normalViewPr>
  <p:slideViewPr>
    <p:cSldViewPr snapToGrid="0" snapToObjects="1" showGuides="1">
      <p:cViewPr varScale="1">
        <p:scale>
          <a:sx n="57" d="100"/>
          <a:sy n="57" d="100"/>
        </p:scale>
        <p:origin x="224" y="281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F1356-9BE2-B649-A97B-9EAFB28CD56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5712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1528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4576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10811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3736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F1356-9BE2-B649-A97B-9EAFB28CD56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7506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5363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2110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4383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5443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One of the </a:t>
            </a:r>
            <a:r>
              <a:rPr b="1"/>
              <a:t>procedures</a:t>
            </a:r>
            <a:r>
              <a:t> that we applied in order to optimize the memory was develop a library that could work with data on disk. The file type that we chose was the </a:t>
            </a:r>
            <a:r>
              <a:rPr b="1"/>
              <a:t>hierarchical</a:t>
            </a:r>
            <a:r>
              <a:t> data format, in its current version 5. </a:t>
            </a:r>
          </a:p>
          <a:p>
            <a:endParaRPr/>
          </a:p>
          <a:p>
            <a:r>
              <a:t>As we show in the upper image, </a:t>
            </a:r>
            <a:r>
              <a:rPr b="1"/>
              <a:t>hierarchical</a:t>
            </a:r>
            <a:r>
              <a:t> data files stores data </a:t>
            </a:r>
            <a:r>
              <a:rPr b="1"/>
              <a:t>organized (zd)</a:t>
            </a:r>
            <a:r>
              <a:t> in groups, inside a group, we can found other groups or different </a:t>
            </a:r>
            <a:r>
              <a:rPr b="1"/>
              <a:t>related (edd) datasets</a:t>
            </a:r>
            <a:r>
              <a:t>, with this datasets or groups we can also have </a:t>
            </a:r>
            <a:r>
              <a:rPr b="1"/>
              <a:t>associated (itt)</a:t>
            </a:r>
            <a:r>
              <a:t> metadata.</a:t>
            </a:r>
          </a:p>
          <a:p>
            <a:endParaRPr/>
          </a:p>
          <a:p>
            <a:r>
              <a:t>In the other image, in A panel we show how user can organize data </a:t>
            </a:r>
            <a:r>
              <a:rPr b="1"/>
              <a:t>referred (riferdd)</a:t>
            </a:r>
            <a:r>
              <a:t> to an experiment under a common group folder, here the data is organized under the group OMICS and inside this group we have Clinical data, mRNA, rna-Seq data and others data related to the same experiment.</a:t>
            </a:r>
          </a:p>
          <a:p>
            <a:endParaRPr/>
          </a:p>
          <a:p>
            <a:r>
              <a:t>In B panel we show how BigDataStatMeth organizes data inside a file after function execution, in that case, we have a original dataset with genomics data </a:t>
            </a:r>
            <a:r>
              <a:rPr b="1"/>
              <a:t>called</a:t>
            </a:r>
            <a:r>
              <a:t> “geno”, here we show how after perform a SVD with “geno” data, BigDataStatMeth automatically stores the </a:t>
            </a:r>
            <a:r>
              <a:rPr b="1"/>
              <a:t>results</a:t>
            </a:r>
            <a:r>
              <a:t> inside SVD folder, if we had SVD </a:t>
            </a:r>
            <a:r>
              <a:rPr b="1"/>
              <a:t>results</a:t>
            </a:r>
            <a:r>
              <a:t> from another dataset, that </a:t>
            </a:r>
            <a:r>
              <a:rPr b="1"/>
              <a:t>results</a:t>
            </a:r>
            <a:r>
              <a:t> would be under dataset name in SVD folder, the same </a:t>
            </a:r>
            <a:r>
              <a:rPr b="1"/>
              <a:t>procedure</a:t>
            </a:r>
            <a:r>
              <a:t> will be applied for other </a:t>
            </a:r>
            <a:r>
              <a:rPr b="1"/>
              <a:t>functions</a:t>
            </a:r>
            <a:r>
              <a:t> implemented in BigDataStatMeth like PCA.</a:t>
            </a:r>
          </a:p>
          <a:p>
            <a:r>
              <a:t>Store </a:t>
            </a:r>
            <a:r>
              <a:rPr b="1"/>
              <a:t>results</a:t>
            </a:r>
            <a:r>
              <a:t> in the same file allows to reutilise (riúselize) </a:t>
            </a:r>
            <a:r>
              <a:rPr b="1"/>
              <a:t>results</a:t>
            </a:r>
            <a:r>
              <a:t> in the future, saving compute time, or allows us to share </a:t>
            </a:r>
            <a:r>
              <a:rPr b="1"/>
              <a:t>results</a:t>
            </a:r>
            <a:r>
              <a:t> with other </a:t>
            </a:r>
            <a:r>
              <a:rPr b="1"/>
              <a:t>researchers</a:t>
            </a:r>
          </a:p>
          <a:p>
            <a:endParaRPr b="1"/>
          </a:p>
          <a:p>
            <a:r>
              <a:t>To work with </a:t>
            </a:r>
            <a:r>
              <a:rPr b="1"/>
              <a:t>hierarchical</a:t>
            </a:r>
            <a:r>
              <a:t> data files we use different libraries some of them </a:t>
            </a:r>
            <a:r>
              <a:rPr b="1"/>
              <a:t>deployed (itt)</a:t>
            </a:r>
            <a:r>
              <a:t> by </a:t>
            </a:r>
            <a:r>
              <a:rPr b="1"/>
              <a:t>Bioconductor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4546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ol i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ítol de la presentació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Títol de la presentació</a:t>
            </a:r>
          </a:p>
        </p:txBody>
      </p:sp>
      <p:sp>
        <p:nvSpPr>
          <p:cNvPr id="23" name="Autor i data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 i data</a:t>
            </a:r>
          </a:p>
        </p:txBody>
      </p:sp>
      <p:sp>
        <p:nvSpPr>
          <p:cNvPr id="24" name="Nivell del cos u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Subtítol de la presentació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ció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ivell del cos u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Informació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Informació</a:t>
            </a:r>
          </a:p>
        </p:txBody>
      </p:sp>
      <p:sp>
        <p:nvSpPr>
          <p:cNvPr id="108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ribució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Atribució</a:t>
            </a:r>
          </a:p>
        </p:txBody>
      </p:sp>
      <p:sp>
        <p:nvSpPr>
          <p:cNvPr id="116" name="Nivell del cos u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“Cita destacable”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t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t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t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tge"/>
          <p:cNvSpPr>
            <a:spLocks noGrp="1"/>
          </p:cNvSpPr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47706" y="13076008"/>
            <a:ext cx="476092" cy="379591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61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47706" y="13076008"/>
            <a:ext cx="476092" cy="379591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7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ol i foto alternat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Títol de la diapositiva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Títol de la diapositiva</a:t>
            </a:r>
          </a:p>
        </p:txBody>
      </p:sp>
      <p:sp>
        <p:nvSpPr>
          <p:cNvPr id="34" name="Nivell del cos u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Subtítol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e la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ol i vinye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ol de la diapositiva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Títol de la diapositiva</a:t>
            </a:r>
          </a:p>
        </p:txBody>
      </p:sp>
      <p:sp>
        <p:nvSpPr>
          <p:cNvPr id="43" name="Subtítol de la diapositiva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Subtítol de la diapositiva</a:t>
            </a:r>
          </a:p>
        </p:txBody>
      </p:sp>
      <p:sp>
        <p:nvSpPr>
          <p:cNvPr id="44" name="Nivell del cos u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en vinyetes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nye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l del cos u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Text en vinyetes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ol, vinyetes i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ubtítol de la diapositiva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Subtítol de la diapositiva</a:t>
            </a:r>
          </a:p>
        </p:txBody>
      </p:sp>
      <p:sp>
        <p:nvSpPr>
          <p:cNvPr id="61" name="Nivell del cos u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Text en vinyetes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Títol de la diapositiv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Títol de la diapositiva</a:t>
            </a:r>
          </a:p>
        </p:txBody>
      </p:sp>
      <p:sp>
        <p:nvSpPr>
          <p:cNvPr id="64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ol de secció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Títol de secció</a:t>
            </a:r>
          </a:p>
        </p:txBody>
      </p:sp>
      <p:sp>
        <p:nvSpPr>
          <p:cNvPr id="72" name="Número de la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ol de la diapositiv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Títol de la diapositiva</a:t>
            </a:r>
          </a:p>
        </p:txBody>
      </p:sp>
      <p:sp>
        <p:nvSpPr>
          <p:cNvPr id="80" name="Subtítol de la diapositiva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Subtítol de la diapositiva</a:t>
            </a:r>
          </a:p>
        </p:txBody>
      </p:sp>
      <p:sp>
        <p:nvSpPr>
          <p:cNvPr id="81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ol de l’agend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Títol de l’agenda</a:t>
            </a:r>
          </a:p>
        </p:txBody>
      </p:sp>
      <p:sp>
        <p:nvSpPr>
          <p:cNvPr id="89" name="Subtítol de l’agenda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Subtítol de l’agenda</a:t>
            </a:r>
          </a:p>
        </p:txBody>
      </p:sp>
      <p:sp>
        <p:nvSpPr>
          <p:cNvPr id="90" name="Nivell del cos u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Temes de l’agenda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ivell del cos u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Declaració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de la diapositiv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Títol de la diapositiva</a:t>
            </a:r>
          </a:p>
        </p:txBody>
      </p:sp>
      <p:sp>
        <p:nvSpPr>
          <p:cNvPr id="3" name="Nivell del cos u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en vinyetes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úmero de la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tif"/><Relationship Id="rId9" Type="http://schemas.openxmlformats.org/officeDocument/2006/relationships/image" Target="../media/image14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145EAC-F1A3-534B-9C12-D9AA9F3F2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600" y="3695703"/>
            <a:ext cx="15544800" cy="3162298"/>
          </a:xfrm>
        </p:spPr>
        <p:txBody>
          <a:bodyPr>
            <a:normAutofit fontScale="90000"/>
          </a:bodyPr>
          <a:lstStyle/>
          <a:p>
            <a:r>
              <a:rPr lang="en" dirty="0" err="1"/>
              <a:t>BigDataStatMeth</a:t>
            </a:r>
            <a:r>
              <a:rPr lang="en" dirty="0"/>
              <a:t>: Scalable Statistical Methods for Big Data in R and C++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BE3F54-8A9A-5840-89A8-950E39A109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1200" y="7772400"/>
            <a:ext cx="12801600" cy="2239952"/>
          </a:xfrm>
        </p:spPr>
        <p:txBody>
          <a:bodyPr/>
          <a:lstStyle/>
          <a:p>
            <a:r>
              <a:rPr lang="en" dirty="0"/>
              <a:t>Efficient computation on HDF5-stored datasets using R and </a:t>
            </a:r>
            <a:r>
              <a:rPr lang="en" dirty="0" err="1"/>
              <a:t>Rcpp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5914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" name="Taula"/>
          <p:cNvGraphicFramePr/>
          <p:nvPr>
            <p:extLst>
              <p:ext uri="{D42A27DB-BD31-4B8C-83A1-F6EECF244321}">
                <p14:modId xmlns:p14="http://schemas.microsoft.com/office/powerpoint/2010/main" val="979432419"/>
              </p:ext>
            </p:extLst>
          </p:nvPr>
        </p:nvGraphicFramePr>
        <p:xfrm>
          <a:off x="11124181" y="2348222"/>
          <a:ext cx="2976904" cy="2598824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74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4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9706"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2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3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4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706"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8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706"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 dirty="0"/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12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706">
                <a:tc>
                  <a:txBody>
                    <a:bodyPr/>
                    <a:lstStyle/>
                    <a:p>
                      <a:pPr defTabSz="914400"/>
                      <a:r>
                        <a:rPr sz="1600" dirty="0"/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14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15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 dirty="0"/>
                        <a:t>16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2" name="Taula"/>
          <p:cNvGraphicFramePr/>
          <p:nvPr>
            <p:extLst>
              <p:ext uri="{D42A27DB-BD31-4B8C-83A1-F6EECF244321}">
                <p14:modId xmlns:p14="http://schemas.microsoft.com/office/powerpoint/2010/main" val="259089428"/>
              </p:ext>
            </p:extLst>
          </p:nvPr>
        </p:nvGraphicFramePr>
        <p:xfrm>
          <a:off x="14822302" y="2345885"/>
          <a:ext cx="2971800" cy="260350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875"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21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22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23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875"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25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26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27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875"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28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29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31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875"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32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33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34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 dirty="0"/>
                        <a:t>35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3" name="A"/>
          <p:cNvSpPr txBox="1"/>
          <p:nvPr/>
        </p:nvSpPr>
        <p:spPr>
          <a:xfrm>
            <a:off x="12341476" y="4955118"/>
            <a:ext cx="50932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304" name="B"/>
          <p:cNvSpPr txBox="1"/>
          <p:nvPr/>
        </p:nvSpPr>
        <p:spPr>
          <a:xfrm>
            <a:off x="16042264" y="4955118"/>
            <a:ext cx="531877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305" name="C"/>
          <p:cNvSpPr txBox="1"/>
          <p:nvPr/>
        </p:nvSpPr>
        <p:spPr>
          <a:xfrm>
            <a:off x="20239757" y="4955118"/>
            <a:ext cx="554433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</a:t>
            </a:r>
          </a:p>
        </p:txBody>
      </p:sp>
      <p:sp>
        <p:nvSpPr>
          <p:cNvPr id="306" name="="/>
          <p:cNvSpPr txBox="1"/>
          <p:nvPr/>
        </p:nvSpPr>
        <p:spPr>
          <a:xfrm>
            <a:off x="18172558" y="3243419"/>
            <a:ext cx="48006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=</a:t>
            </a:r>
          </a:p>
        </p:txBody>
      </p:sp>
      <p:sp>
        <p:nvSpPr>
          <p:cNvPr id="307" name="*"/>
          <p:cNvSpPr txBox="1"/>
          <p:nvPr/>
        </p:nvSpPr>
        <p:spPr>
          <a:xfrm>
            <a:off x="14377842" y="3395213"/>
            <a:ext cx="346761" cy="870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r>
              <a:rPr dirty="0"/>
              <a:t>*</a:t>
            </a:r>
          </a:p>
        </p:txBody>
      </p:sp>
      <p:graphicFrame>
        <p:nvGraphicFramePr>
          <p:cNvPr id="308" name="Taula"/>
          <p:cNvGraphicFramePr/>
          <p:nvPr>
            <p:extLst>
              <p:ext uri="{D42A27DB-BD31-4B8C-83A1-F6EECF244321}">
                <p14:modId xmlns:p14="http://schemas.microsoft.com/office/powerpoint/2010/main" val="3629456345"/>
              </p:ext>
            </p:extLst>
          </p:nvPr>
        </p:nvGraphicFramePr>
        <p:xfrm>
          <a:off x="19031073" y="2345885"/>
          <a:ext cx="2971800" cy="260350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875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875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875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875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11" name="Grup"/>
          <p:cNvGrpSpPr/>
          <p:nvPr/>
        </p:nvGrpSpPr>
        <p:grpSpPr>
          <a:xfrm>
            <a:off x="11126732" y="2327104"/>
            <a:ext cx="2971801" cy="2616200"/>
            <a:chOff x="25400" y="12700"/>
            <a:chExt cx="2971800" cy="2616199"/>
          </a:xfrm>
        </p:grpSpPr>
        <p:sp>
          <p:nvSpPr>
            <p:cNvPr id="309" name="Rectangle"/>
            <p:cNvSpPr/>
            <p:nvPr/>
          </p:nvSpPr>
          <p:spPr>
            <a:xfrm>
              <a:off x="25400" y="12700"/>
              <a:ext cx="2971800" cy="2603500"/>
            </a:xfrm>
            <a:prstGeom prst="rect">
              <a:avLst/>
            </a:prstGeom>
            <a:solidFill>
              <a:schemeClr val="accent4">
                <a:alpha val="348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aphicFrame>
          <p:nvGraphicFramePr>
            <p:cNvPr id="310" name="Taula"/>
            <p:cNvGraphicFramePr/>
            <p:nvPr/>
          </p:nvGraphicFramePr>
          <p:xfrm>
            <a:off x="25400" y="25400"/>
            <a:ext cx="2971799" cy="2603499"/>
          </p:xfrm>
          <a:graphic>
            <a:graphicData uri="http://schemas.openxmlformats.org/drawingml/2006/table">
              <a:tbl>
                <a:tblPr>
                  <a:tableStyleId>{C7B018BB-80A7-4F77-B60F-C8B233D01FF8}</a:tableStyleId>
                </a:tblPr>
                <a:tblGrid>
                  <a:gridCol w="7429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429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429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4295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650875"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t>A</a:t>
                        </a:r>
                        <a:r>
                          <a:rPr baseline="-5999"/>
                          <a:t>11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536773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536773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t>A</a:t>
                        </a:r>
                        <a:r>
                          <a:rPr baseline="-5999"/>
                          <a:t>12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536773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536773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50875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50875"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t>A</a:t>
                        </a:r>
                        <a:r>
                          <a:rPr baseline="-5999"/>
                          <a:t>21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536773"/>
                        </a:solidFill>
                        <a:miter lim="400000"/>
                      </a:lnR>
                      <a:lnT w="25400">
                        <a:solidFill>
                          <a:srgbClr val="536773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rPr dirty="0"/>
                          <a:t>A</a:t>
                        </a:r>
                        <a:r>
                          <a:rPr baseline="-5999" dirty="0"/>
                          <a:t>22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536773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536773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650875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grpSp>
        <p:nvGrpSpPr>
          <p:cNvPr id="314" name="Grup"/>
          <p:cNvGrpSpPr/>
          <p:nvPr/>
        </p:nvGrpSpPr>
        <p:grpSpPr>
          <a:xfrm>
            <a:off x="14828285" y="2347739"/>
            <a:ext cx="2971801" cy="2603501"/>
            <a:chOff x="25400" y="25400"/>
            <a:chExt cx="2971800" cy="2603500"/>
          </a:xfrm>
        </p:grpSpPr>
        <p:sp>
          <p:nvSpPr>
            <p:cNvPr id="312" name="Rectangle"/>
            <p:cNvSpPr/>
            <p:nvPr/>
          </p:nvSpPr>
          <p:spPr>
            <a:xfrm>
              <a:off x="25400" y="25400"/>
              <a:ext cx="2971800" cy="2603500"/>
            </a:xfrm>
            <a:prstGeom prst="rect">
              <a:avLst/>
            </a:prstGeom>
            <a:solidFill>
              <a:srgbClr val="00A1FF">
                <a:alpha val="347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 b="1">
                  <a:solidFill>
                    <a:srgbClr val="FFFFFF"/>
                  </a:solidFill>
                </a:defRPr>
              </a:pPr>
              <a:endParaRPr/>
            </a:p>
          </p:txBody>
        </p:sp>
        <p:graphicFrame>
          <p:nvGraphicFramePr>
            <p:cNvPr id="313" name="Taula"/>
            <p:cNvGraphicFramePr/>
            <p:nvPr/>
          </p:nvGraphicFramePr>
          <p:xfrm>
            <a:off x="25400" y="25400"/>
            <a:ext cx="2971799" cy="2603499"/>
          </p:xfrm>
          <a:graphic>
            <a:graphicData uri="http://schemas.openxmlformats.org/drawingml/2006/table">
              <a:tbl>
                <a:tblPr>
                  <a:tableStyleId>{C7B018BB-80A7-4F77-B60F-C8B233D01FF8}</a:tableStyleId>
                </a:tblPr>
                <a:tblGrid>
                  <a:gridCol w="7429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429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429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4295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650875"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rPr dirty="0"/>
                          <a:t>B</a:t>
                        </a:r>
                        <a:r>
                          <a:rPr baseline="-5999" dirty="0"/>
                          <a:t>11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536773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536773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rPr dirty="0"/>
                          <a:t>B</a:t>
                        </a:r>
                        <a:r>
                          <a:rPr baseline="-5999" dirty="0"/>
                          <a:t>12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536773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536773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50875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50875"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t>B</a:t>
                        </a:r>
                        <a:r>
                          <a:rPr baseline="-5999"/>
                          <a:t>21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536773"/>
                        </a:solidFill>
                        <a:miter lim="400000"/>
                      </a:lnR>
                      <a:lnT w="25400">
                        <a:solidFill>
                          <a:srgbClr val="536773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rPr dirty="0"/>
                          <a:t>B</a:t>
                        </a:r>
                        <a:r>
                          <a:rPr baseline="-5999" dirty="0"/>
                          <a:t>22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536773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536773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650875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grpSp>
        <p:nvGrpSpPr>
          <p:cNvPr id="317" name="Grup"/>
          <p:cNvGrpSpPr/>
          <p:nvPr/>
        </p:nvGrpSpPr>
        <p:grpSpPr>
          <a:xfrm>
            <a:off x="19039828" y="2327104"/>
            <a:ext cx="2971801" cy="2603501"/>
            <a:chOff x="25400" y="25400"/>
            <a:chExt cx="2971800" cy="2603500"/>
          </a:xfrm>
        </p:grpSpPr>
        <p:sp>
          <p:nvSpPr>
            <p:cNvPr id="315" name="Rectangle"/>
            <p:cNvSpPr/>
            <p:nvPr/>
          </p:nvSpPr>
          <p:spPr>
            <a:xfrm>
              <a:off x="25400" y="25400"/>
              <a:ext cx="2971800" cy="2603500"/>
            </a:xfrm>
            <a:prstGeom prst="rect">
              <a:avLst/>
            </a:prstGeom>
            <a:solidFill>
              <a:srgbClr val="60D937">
                <a:alpha val="344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aphicFrame>
          <p:nvGraphicFramePr>
            <p:cNvPr id="316" name="Taula"/>
            <p:cNvGraphicFramePr/>
            <p:nvPr/>
          </p:nvGraphicFramePr>
          <p:xfrm>
            <a:off x="25400" y="25400"/>
            <a:ext cx="2971799" cy="2603499"/>
          </p:xfrm>
          <a:graphic>
            <a:graphicData uri="http://schemas.openxmlformats.org/drawingml/2006/table">
              <a:tbl>
                <a:tblPr>
                  <a:tableStyleId>{C7B018BB-80A7-4F77-B60F-C8B233D01FF8}</a:tableStyleId>
                </a:tblPr>
                <a:tblGrid>
                  <a:gridCol w="7429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429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429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4295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650875"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t>C</a:t>
                        </a:r>
                        <a:r>
                          <a:rPr baseline="-5999"/>
                          <a:t>11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536773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536773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t>C</a:t>
                        </a:r>
                        <a:r>
                          <a:rPr baseline="-5999"/>
                          <a:t>12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536773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536773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50875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50875"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t>C</a:t>
                        </a:r>
                        <a:r>
                          <a:rPr baseline="-5999"/>
                          <a:t>21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536773"/>
                        </a:solidFill>
                        <a:miter lim="400000"/>
                      </a:lnR>
                      <a:lnT w="25400">
                        <a:solidFill>
                          <a:srgbClr val="536773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t>C</a:t>
                        </a:r>
                        <a:r>
                          <a:rPr baseline="-5999"/>
                          <a:t>22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536773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536773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650875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sp>
        <p:nvSpPr>
          <p:cNvPr id="318" name="Rectangle"/>
          <p:cNvSpPr/>
          <p:nvPr/>
        </p:nvSpPr>
        <p:spPr>
          <a:xfrm>
            <a:off x="14822301" y="2231837"/>
            <a:ext cx="1485306" cy="2821121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9" name="Rectangle"/>
          <p:cNvSpPr/>
          <p:nvPr/>
        </p:nvSpPr>
        <p:spPr>
          <a:xfrm rot="5400000" flipH="1">
            <a:off x="11931183" y="1372287"/>
            <a:ext cx="1316237" cy="3209728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322" name="Grup"/>
          <p:cNvGrpSpPr/>
          <p:nvPr/>
        </p:nvGrpSpPr>
        <p:grpSpPr>
          <a:xfrm>
            <a:off x="9671370" y="5691394"/>
            <a:ext cx="13285632" cy="7319816"/>
            <a:chOff x="19716" y="2778"/>
            <a:chExt cx="13285631" cy="7319815"/>
          </a:xfrm>
        </p:grpSpPr>
        <p:sp>
          <p:nvSpPr>
            <p:cNvPr id="320" name="Rectangle"/>
            <p:cNvSpPr/>
            <p:nvPr/>
          </p:nvSpPr>
          <p:spPr>
            <a:xfrm>
              <a:off x="19716" y="2778"/>
              <a:ext cx="13285631" cy="7319815"/>
            </a:xfrm>
            <a:prstGeom prst="rect">
              <a:avLst/>
            </a:prstGeom>
            <a:solidFill>
              <a:schemeClr val="accent3">
                <a:alpha val="3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aphicFrame>
          <p:nvGraphicFramePr>
            <p:cNvPr id="321" name="Taula"/>
            <p:cNvGraphicFramePr/>
            <p:nvPr/>
          </p:nvGraphicFramePr>
          <p:xfrm>
            <a:off x="20798" y="22863"/>
            <a:ext cx="13277275" cy="7273215"/>
          </p:xfrm>
          <a:graphic>
            <a:graphicData uri="http://schemas.openxmlformats.org/drawingml/2006/table">
              <a:tbl>
                <a:tblPr>
                  <a:tableStyleId>{C7B018BB-80A7-4F77-B60F-C8B233D01FF8}</a:tableStyleId>
                </a:tblPr>
                <a:tblGrid>
                  <a:gridCol w="331931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31931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31931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319319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818304">
                  <a:tc rowSpan="2" gridSpan="2"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4000" b="1"/>
                        </a:pPr>
                        <a:r>
                          <a:rPr dirty="0"/>
                          <a:t>C</a:t>
                        </a:r>
                        <a:r>
                          <a:rPr baseline="-5999" dirty="0"/>
                          <a:t>11</a:t>
                        </a:r>
                      </a:p>
                    </a:txBody>
                    <a:tcPr marL="50800" marR="50800" marT="50800" marB="50800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T w="12700">
                        <a:solidFill>
                          <a:srgbClr val="000000"/>
                        </a:solidFill>
                        <a:miter lim="400000"/>
                      </a:lnT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rowSpan="2" gridSpan="2"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4000" b="1"/>
                        </a:pPr>
                        <a:r>
                          <a:rPr dirty="0"/>
                          <a:t>C</a:t>
                        </a:r>
                        <a:r>
                          <a:rPr baseline="-5999" dirty="0"/>
                          <a:t>12</a:t>
                        </a:r>
                      </a:p>
                    </a:txBody>
                    <a:tcPr marL="50800" marR="50800" marT="50800" marB="50800" horzOverflow="overflow"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818304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818304">
                  <a:tc rowSpan="2" gridSpan="2"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4000" b="1"/>
                        </a:pPr>
                        <a:r>
                          <a:t>C</a:t>
                        </a:r>
                        <a:r>
                          <a:rPr baseline="-5999"/>
                          <a:t>21</a:t>
                        </a:r>
                      </a:p>
                    </a:txBody>
                    <a:tcPr marL="50800" marR="50800" marT="50800" marB="50800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rowSpan="2" gridSpan="2"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4000" b="1"/>
                        </a:pPr>
                        <a:r>
                          <a:rPr dirty="0"/>
                          <a:t>C</a:t>
                        </a:r>
                        <a:r>
                          <a:rPr baseline="-5999" dirty="0"/>
                          <a:t>22</a:t>
                        </a:r>
                      </a:p>
                    </a:txBody>
                    <a:tcPr marL="50800" marR="50800" marT="50800" marB="50800" horzOverflow="overflow">
                      <a:lnR w="12700">
                        <a:solidFill>
                          <a:srgbClr val="000000"/>
                        </a:solidFill>
                        <a:miter lim="400000"/>
                      </a:lnR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818304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grpSp>
        <p:nvGrpSpPr>
          <p:cNvPr id="338" name="Grup"/>
          <p:cNvGrpSpPr/>
          <p:nvPr/>
        </p:nvGrpSpPr>
        <p:grpSpPr>
          <a:xfrm>
            <a:off x="17588880" y="6926285"/>
            <a:ext cx="4422749" cy="928473"/>
            <a:chOff x="9235" y="17643"/>
            <a:chExt cx="4422747" cy="928471"/>
          </a:xfrm>
        </p:grpSpPr>
        <p:grpSp>
          <p:nvGrpSpPr>
            <p:cNvPr id="325" name="Grup"/>
            <p:cNvGrpSpPr/>
            <p:nvPr/>
          </p:nvGrpSpPr>
          <p:grpSpPr>
            <a:xfrm>
              <a:off x="9235" y="30343"/>
              <a:ext cx="866426" cy="858181"/>
              <a:chOff x="-1" y="7756"/>
              <a:chExt cx="866424" cy="858179"/>
            </a:xfrm>
          </p:grpSpPr>
          <p:sp>
            <p:nvSpPr>
              <p:cNvPr id="323" name="1:1"/>
              <p:cNvSpPr/>
              <p:nvPr/>
            </p:nvSpPr>
            <p:spPr>
              <a:xfrm>
                <a:off x="-1" y="7756"/>
                <a:ext cx="866424" cy="858179"/>
              </a:xfrm>
              <a:prstGeom prst="rect">
                <a:avLst/>
              </a:prstGeom>
              <a:solidFill>
                <a:schemeClr val="accent4">
                  <a:alpha val="348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graphicFrame>
            <p:nvGraphicFramePr>
              <p:cNvPr id="324" name="Taula"/>
              <p:cNvGraphicFramePr/>
              <p:nvPr/>
            </p:nvGraphicFramePr>
            <p:xfrm>
              <a:off x="16163" y="15512"/>
              <a:ext cx="838198" cy="834380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19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91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17192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A</a:t>
                          </a:r>
                          <a:r>
                            <a:rPr baseline="-5999"/>
                            <a:t>11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7192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grpSp>
          <p:nvGrpSpPr>
            <p:cNvPr id="328" name="Grup"/>
            <p:cNvGrpSpPr/>
            <p:nvPr/>
          </p:nvGrpSpPr>
          <p:grpSpPr>
            <a:xfrm>
              <a:off x="2449179" y="17643"/>
              <a:ext cx="866425" cy="858181"/>
              <a:chOff x="8081" y="7756"/>
              <a:chExt cx="866424" cy="858179"/>
            </a:xfrm>
          </p:grpSpPr>
          <p:sp>
            <p:nvSpPr>
              <p:cNvPr id="326" name="1:1"/>
              <p:cNvSpPr/>
              <p:nvPr/>
            </p:nvSpPr>
            <p:spPr>
              <a:xfrm>
                <a:off x="8081" y="7756"/>
                <a:ext cx="866424" cy="858179"/>
              </a:xfrm>
              <a:prstGeom prst="rect">
                <a:avLst/>
              </a:prstGeom>
              <a:solidFill>
                <a:schemeClr val="accent4">
                  <a:alpha val="348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graphicFrame>
            <p:nvGraphicFramePr>
              <p:cNvPr id="327" name="Taula"/>
              <p:cNvGraphicFramePr/>
              <p:nvPr/>
            </p:nvGraphicFramePr>
            <p:xfrm>
              <a:off x="16163" y="15512"/>
              <a:ext cx="838199" cy="834380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19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91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17192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A</a:t>
                          </a:r>
                          <a:r>
                            <a:rPr baseline="-5999"/>
                            <a:t>12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7192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grpSp>
          <p:nvGrpSpPr>
            <p:cNvPr id="331" name="Grup"/>
            <p:cNvGrpSpPr/>
            <p:nvPr/>
          </p:nvGrpSpPr>
          <p:grpSpPr>
            <a:xfrm>
              <a:off x="1165131" y="25400"/>
              <a:ext cx="874061" cy="867835"/>
              <a:chOff x="25400" y="25400"/>
              <a:chExt cx="874059" cy="867834"/>
            </a:xfrm>
          </p:grpSpPr>
          <p:sp>
            <p:nvSpPr>
              <p:cNvPr id="329" name="Rectangle"/>
              <p:cNvSpPr/>
              <p:nvPr/>
            </p:nvSpPr>
            <p:spPr>
              <a:xfrm>
                <a:off x="25400" y="25400"/>
                <a:ext cx="874059" cy="867834"/>
              </a:xfrm>
              <a:prstGeom prst="rect">
                <a:avLst/>
              </a:prstGeom>
              <a:solidFill>
                <a:srgbClr val="00A1FF">
                  <a:alpha val="347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aphicFrame>
            <p:nvGraphicFramePr>
              <p:cNvPr id="330" name="Taula"/>
              <p:cNvGraphicFramePr/>
              <p:nvPr/>
            </p:nvGraphicFramePr>
            <p:xfrm>
              <a:off x="25400" y="25400"/>
              <a:ext cx="855130" cy="852307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275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275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26155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B</a:t>
                          </a:r>
                          <a:r>
                            <a:rPr baseline="-5999"/>
                            <a:t>12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6155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grpSp>
          <p:nvGrpSpPr>
            <p:cNvPr id="334" name="Grup"/>
            <p:cNvGrpSpPr/>
            <p:nvPr/>
          </p:nvGrpSpPr>
          <p:grpSpPr>
            <a:xfrm>
              <a:off x="3557922" y="25400"/>
              <a:ext cx="874060" cy="867835"/>
              <a:chOff x="25400" y="25400"/>
              <a:chExt cx="874059" cy="867834"/>
            </a:xfrm>
          </p:grpSpPr>
          <p:sp>
            <p:nvSpPr>
              <p:cNvPr id="332" name="Rectangle"/>
              <p:cNvSpPr/>
              <p:nvPr/>
            </p:nvSpPr>
            <p:spPr>
              <a:xfrm>
                <a:off x="25400" y="25400"/>
                <a:ext cx="874059" cy="867834"/>
              </a:xfrm>
              <a:prstGeom prst="rect">
                <a:avLst/>
              </a:prstGeom>
              <a:solidFill>
                <a:srgbClr val="00A1FF">
                  <a:alpha val="347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aphicFrame>
            <p:nvGraphicFramePr>
              <p:cNvPr id="333" name="Taula"/>
              <p:cNvGraphicFramePr/>
              <p:nvPr/>
            </p:nvGraphicFramePr>
            <p:xfrm>
              <a:off x="25400" y="25400"/>
              <a:ext cx="855131" cy="852307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275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275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26155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B</a:t>
                          </a:r>
                          <a:r>
                            <a:rPr baseline="-5999"/>
                            <a:t>22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6155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35" name="*"/>
            <p:cNvSpPr txBox="1"/>
            <p:nvPr/>
          </p:nvSpPr>
          <p:spPr>
            <a:xfrm>
              <a:off x="851324" y="224448"/>
              <a:ext cx="302058" cy="721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/>
              </a:lvl1pPr>
            </a:lstStyle>
            <a:p>
              <a:r>
                <a:t>*</a:t>
              </a:r>
            </a:p>
          </p:txBody>
        </p:sp>
        <p:sp>
          <p:nvSpPr>
            <p:cNvPr id="336" name="*"/>
            <p:cNvSpPr txBox="1"/>
            <p:nvPr/>
          </p:nvSpPr>
          <p:spPr>
            <a:xfrm>
              <a:off x="3264324" y="224448"/>
              <a:ext cx="302058" cy="721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/>
              </a:lvl1pPr>
            </a:lstStyle>
            <a:p>
              <a:r>
                <a:t>*</a:t>
              </a:r>
            </a:p>
          </p:txBody>
        </p:sp>
        <p:sp>
          <p:nvSpPr>
            <p:cNvPr id="337" name="+"/>
            <p:cNvSpPr txBox="1"/>
            <p:nvPr/>
          </p:nvSpPr>
          <p:spPr>
            <a:xfrm>
              <a:off x="2029151" y="139750"/>
              <a:ext cx="388621" cy="634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r>
                <a:t>+</a:t>
              </a:r>
            </a:p>
          </p:txBody>
        </p:sp>
      </p:grpSp>
      <p:grpSp>
        <p:nvGrpSpPr>
          <p:cNvPr id="341" name="Grup"/>
          <p:cNvGrpSpPr/>
          <p:nvPr/>
        </p:nvGrpSpPr>
        <p:grpSpPr>
          <a:xfrm>
            <a:off x="10645477" y="6938985"/>
            <a:ext cx="866426" cy="858183"/>
            <a:chOff x="-1" y="7756"/>
            <a:chExt cx="866424" cy="858179"/>
          </a:xfrm>
        </p:grpSpPr>
        <p:sp>
          <p:nvSpPr>
            <p:cNvPr id="339" name="1:1"/>
            <p:cNvSpPr/>
            <p:nvPr/>
          </p:nvSpPr>
          <p:spPr>
            <a:xfrm>
              <a:off x="-1" y="7756"/>
              <a:ext cx="866424" cy="858179"/>
            </a:xfrm>
            <a:prstGeom prst="rect">
              <a:avLst/>
            </a:prstGeom>
            <a:solidFill>
              <a:schemeClr val="accent4">
                <a:alpha val="348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aphicFrame>
          <p:nvGraphicFramePr>
            <p:cNvPr id="340" name="Taula"/>
            <p:cNvGraphicFramePr/>
            <p:nvPr/>
          </p:nvGraphicFramePr>
          <p:xfrm>
            <a:off x="16163" y="15512"/>
            <a:ext cx="838198" cy="834380"/>
          </p:xfrm>
          <a:graphic>
            <a:graphicData uri="http://schemas.openxmlformats.org/drawingml/2006/table">
              <a:tbl>
                <a:tblPr>
                  <a:tableStyleId>{C7B018BB-80A7-4F77-B60F-C8B233D01FF8}</a:tableStyleId>
                </a:tblPr>
                <a:tblGrid>
                  <a:gridCol w="4191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17192"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2800" b="1"/>
                        </a:pPr>
                        <a:r>
                          <a:t>A</a:t>
                        </a:r>
                        <a:r>
                          <a:rPr baseline="-5999"/>
                          <a:t>11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536773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536773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17192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  <p:grpSp>
        <p:nvGrpSpPr>
          <p:cNvPr id="344" name="Grup"/>
          <p:cNvGrpSpPr/>
          <p:nvPr/>
        </p:nvGrpSpPr>
        <p:grpSpPr>
          <a:xfrm>
            <a:off x="13085422" y="6926285"/>
            <a:ext cx="866425" cy="858183"/>
            <a:chOff x="8081" y="7756"/>
            <a:chExt cx="866424" cy="858179"/>
          </a:xfrm>
        </p:grpSpPr>
        <p:sp>
          <p:nvSpPr>
            <p:cNvPr id="342" name="1:1"/>
            <p:cNvSpPr/>
            <p:nvPr/>
          </p:nvSpPr>
          <p:spPr>
            <a:xfrm>
              <a:off x="8081" y="7756"/>
              <a:ext cx="866424" cy="858179"/>
            </a:xfrm>
            <a:prstGeom prst="rect">
              <a:avLst/>
            </a:prstGeom>
            <a:solidFill>
              <a:schemeClr val="accent4">
                <a:alpha val="348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aphicFrame>
          <p:nvGraphicFramePr>
            <p:cNvPr id="343" name="Taula"/>
            <p:cNvGraphicFramePr/>
            <p:nvPr/>
          </p:nvGraphicFramePr>
          <p:xfrm>
            <a:off x="16163" y="15512"/>
            <a:ext cx="838199" cy="834380"/>
          </p:xfrm>
          <a:graphic>
            <a:graphicData uri="http://schemas.openxmlformats.org/drawingml/2006/table">
              <a:tbl>
                <a:tblPr>
                  <a:tableStyleId>{C7B018BB-80A7-4F77-B60F-C8B233D01FF8}</a:tableStyleId>
                </a:tblPr>
                <a:tblGrid>
                  <a:gridCol w="4191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17192"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2800" b="1"/>
                        </a:pPr>
                        <a:r>
                          <a:t>A</a:t>
                        </a:r>
                        <a:r>
                          <a:rPr baseline="-5999"/>
                          <a:t>12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536773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536773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17192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  <p:grpSp>
        <p:nvGrpSpPr>
          <p:cNvPr id="347" name="Grup"/>
          <p:cNvGrpSpPr/>
          <p:nvPr/>
        </p:nvGrpSpPr>
        <p:grpSpPr>
          <a:xfrm>
            <a:off x="11801373" y="6934042"/>
            <a:ext cx="874061" cy="867837"/>
            <a:chOff x="25400" y="25400"/>
            <a:chExt cx="874059" cy="867834"/>
          </a:xfrm>
        </p:grpSpPr>
        <p:sp>
          <p:nvSpPr>
            <p:cNvPr id="345" name="Rectangle"/>
            <p:cNvSpPr/>
            <p:nvPr/>
          </p:nvSpPr>
          <p:spPr>
            <a:xfrm>
              <a:off x="25400" y="25400"/>
              <a:ext cx="874059" cy="867834"/>
            </a:xfrm>
            <a:prstGeom prst="rect">
              <a:avLst/>
            </a:prstGeom>
            <a:solidFill>
              <a:srgbClr val="00A1FF">
                <a:alpha val="347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 b="1">
                  <a:solidFill>
                    <a:srgbClr val="FFFFFF"/>
                  </a:solidFill>
                </a:defRPr>
              </a:pPr>
              <a:endParaRPr/>
            </a:p>
          </p:txBody>
        </p:sp>
        <p:graphicFrame>
          <p:nvGraphicFramePr>
            <p:cNvPr id="346" name="Taula"/>
            <p:cNvGraphicFramePr/>
            <p:nvPr/>
          </p:nvGraphicFramePr>
          <p:xfrm>
            <a:off x="25400" y="25400"/>
            <a:ext cx="855130" cy="852307"/>
          </p:xfrm>
          <a:graphic>
            <a:graphicData uri="http://schemas.openxmlformats.org/drawingml/2006/table">
              <a:tbl>
                <a:tblPr>
                  <a:tableStyleId>{C7B018BB-80A7-4F77-B60F-C8B233D01FF8}</a:tableStyleId>
                </a:tblPr>
                <a:tblGrid>
                  <a:gridCol w="42756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2756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26155"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2800" b="1"/>
                        </a:pPr>
                        <a:r>
                          <a:rPr dirty="0"/>
                          <a:t>B</a:t>
                        </a:r>
                        <a:r>
                          <a:rPr baseline="-5999" dirty="0"/>
                          <a:t>11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536773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536773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26155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  <p:grpSp>
        <p:nvGrpSpPr>
          <p:cNvPr id="350" name="Grup"/>
          <p:cNvGrpSpPr/>
          <p:nvPr/>
        </p:nvGrpSpPr>
        <p:grpSpPr>
          <a:xfrm>
            <a:off x="14194165" y="6934042"/>
            <a:ext cx="874060" cy="867837"/>
            <a:chOff x="25400" y="25400"/>
            <a:chExt cx="874059" cy="867834"/>
          </a:xfrm>
        </p:grpSpPr>
        <p:sp>
          <p:nvSpPr>
            <p:cNvPr id="348" name="Rectangle"/>
            <p:cNvSpPr/>
            <p:nvPr/>
          </p:nvSpPr>
          <p:spPr>
            <a:xfrm>
              <a:off x="25400" y="25400"/>
              <a:ext cx="874059" cy="867834"/>
            </a:xfrm>
            <a:prstGeom prst="rect">
              <a:avLst/>
            </a:prstGeom>
            <a:solidFill>
              <a:srgbClr val="00A1FF">
                <a:alpha val="347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 b="1">
                  <a:solidFill>
                    <a:srgbClr val="FFFFFF"/>
                  </a:solidFill>
                </a:defRPr>
              </a:pPr>
              <a:endParaRPr/>
            </a:p>
          </p:txBody>
        </p:sp>
        <p:graphicFrame>
          <p:nvGraphicFramePr>
            <p:cNvPr id="349" name="Taula"/>
            <p:cNvGraphicFramePr/>
            <p:nvPr/>
          </p:nvGraphicFramePr>
          <p:xfrm>
            <a:off x="25400" y="25400"/>
            <a:ext cx="855131" cy="852307"/>
          </p:xfrm>
          <a:graphic>
            <a:graphicData uri="http://schemas.openxmlformats.org/drawingml/2006/table">
              <a:tbl>
                <a:tblPr>
                  <a:tableStyleId>{C7B018BB-80A7-4F77-B60F-C8B233D01FF8}</a:tableStyleId>
                </a:tblPr>
                <a:tblGrid>
                  <a:gridCol w="42756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2756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26155"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2800" b="1"/>
                        </a:pPr>
                        <a:r>
                          <a:t>B</a:t>
                        </a:r>
                        <a:r>
                          <a:rPr baseline="-5999"/>
                          <a:t>21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536773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536773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26155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  <p:sp>
        <p:nvSpPr>
          <p:cNvPr id="351" name="*"/>
          <p:cNvSpPr txBox="1"/>
          <p:nvPr/>
        </p:nvSpPr>
        <p:spPr>
          <a:xfrm>
            <a:off x="11487566" y="7133090"/>
            <a:ext cx="302058" cy="7216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4200"/>
            </a:lvl1pPr>
          </a:lstStyle>
          <a:p>
            <a:r>
              <a:t>*</a:t>
            </a:r>
          </a:p>
        </p:txBody>
      </p:sp>
      <p:sp>
        <p:nvSpPr>
          <p:cNvPr id="352" name="*"/>
          <p:cNvSpPr txBox="1"/>
          <p:nvPr/>
        </p:nvSpPr>
        <p:spPr>
          <a:xfrm>
            <a:off x="13900567" y="7133090"/>
            <a:ext cx="302058" cy="7216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4200"/>
            </a:lvl1pPr>
          </a:lstStyle>
          <a:p>
            <a:r>
              <a:t>*</a:t>
            </a:r>
          </a:p>
        </p:txBody>
      </p:sp>
      <p:sp>
        <p:nvSpPr>
          <p:cNvPr id="353" name="+"/>
          <p:cNvSpPr txBox="1"/>
          <p:nvPr/>
        </p:nvSpPr>
        <p:spPr>
          <a:xfrm>
            <a:off x="12665393" y="7048392"/>
            <a:ext cx="388621" cy="6349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3600"/>
            </a:lvl1pPr>
          </a:lstStyle>
          <a:p>
            <a:r>
              <a:rPr dirty="0"/>
              <a:t>+</a:t>
            </a:r>
          </a:p>
        </p:txBody>
      </p:sp>
      <p:grpSp>
        <p:nvGrpSpPr>
          <p:cNvPr id="370" name="Grup"/>
          <p:cNvGrpSpPr/>
          <p:nvPr/>
        </p:nvGrpSpPr>
        <p:grpSpPr>
          <a:xfrm>
            <a:off x="10645477" y="10907644"/>
            <a:ext cx="4422748" cy="928472"/>
            <a:chOff x="9235" y="17643"/>
            <a:chExt cx="4422747" cy="928471"/>
          </a:xfrm>
        </p:grpSpPr>
        <p:grpSp>
          <p:nvGrpSpPr>
            <p:cNvPr id="357" name="Grup"/>
            <p:cNvGrpSpPr/>
            <p:nvPr/>
          </p:nvGrpSpPr>
          <p:grpSpPr>
            <a:xfrm>
              <a:off x="9235" y="30343"/>
              <a:ext cx="866426" cy="858181"/>
              <a:chOff x="-1" y="7756"/>
              <a:chExt cx="866424" cy="858179"/>
            </a:xfrm>
          </p:grpSpPr>
          <p:sp>
            <p:nvSpPr>
              <p:cNvPr id="355" name="1:1"/>
              <p:cNvSpPr/>
              <p:nvPr/>
            </p:nvSpPr>
            <p:spPr>
              <a:xfrm>
                <a:off x="-1" y="7756"/>
                <a:ext cx="866424" cy="858179"/>
              </a:xfrm>
              <a:prstGeom prst="rect">
                <a:avLst/>
              </a:prstGeom>
              <a:solidFill>
                <a:schemeClr val="accent4">
                  <a:alpha val="348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graphicFrame>
            <p:nvGraphicFramePr>
              <p:cNvPr id="356" name="Taula"/>
              <p:cNvGraphicFramePr/>
              <p:nvPr/>
            </p:nvGraphicFramePr>
            <p:xfrm>
              <a:off x="16163" y="15512"/>
              <a:ext cx="838198" cy="834381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19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91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17192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A</a:t>
                          </a:r>
                          <a:r>
                            <a:rPr baseline="-5999"/>
                            <a:t>21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7192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grpSp>
          <p:nvGrpSpPr>
            <p:cNvPr id="360" name="Grup"/>
            <p:cNvGrpSpPr/>
            <p:nvPr/>
          </p:nvGrpSpPr>
          <p:grpSpPr>
            <a:xfrm>
              <a:off x="2449179" y="17643"/>
              <a:ext cx="866426" cy="858181"/>
              <a:chOff x="8081" y="7756"/>
              <a:chExt cx="866424" cy="858179"/>
            </a:xfrm>
          </p:grpSpPr>
          <p:sp>
            <p:nvSpPr>
              <p:cNvPr id="358" name="1:1"/>
              <p:cNvSpPr/>
              <p:nvPr/>
            </p:nvSpPr>
            <p:spPr>
              <a:xfrm>
                <a:off x="8081" y="7756"/>
                <a:ext cx="866424" cy="858179"/>
              </a:xfrm>
              <a:prstGeom prst="rect">
                <a:avLst/>
              </a:prstGeom>
              <a:solidFill>
                <a:schemeClr val="accent4">
                  <a:alpha val="348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graphicFrame>
            <p:nvGraphicFramePr>
              <p:cNvPr id="359" name="Taula"/>
              <p:cNvGraphicFramePr/>
              <p:nvPr/>
            </p:nvGraphicFramePr>
            <p:xfrm>
              <a:off x="16163" y="15512"/>
              <a:ext cx="838198" cy="834381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19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91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17192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A</a:t>
                          </a:r>
                          <a:r>
                            <a:rPr baseline="-5999"/>
                            <a:t>22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7192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grpSp>
          <p:nvGrpSpPr>
            <p:cNvPr id="363" name="Grup"/>
            <p:cNvGrpSpPr/>
            <p:nvPr/>
          </p:nvGrpSpPr>
          <p:grpSpPr>
            <a:xfrm>
              <a:off x="1165131" y="25400"/>
              <a:ext cx="874061" cy="867835"/>
              <a:chOff x="25400" y="25400"/>
              <a:chExt cx="874059" cy="867834"/>
            </a:xfrm>
          </p:grpSpPr>
          <p:sp>
            <p:nvSpPr>
              <p:cNvPr id="361" name="Rectangle"/>
              <p:cNvSpPr/>
              <p:nvPr/>
            </p:nvSpPr>
            <p:spPr>
              <a:xfrm>
                <a:off x="25400" y="25400"/>
                <a:ext cx="874059" cy="867834"/>
              </a:xfrm>
              <a:prstGeom prst="rect">
                <a:avLst/>
              </a:prstGeom>
              <a:solidFill>
                <a:srgbClr val="00A1FF">
                  <a:alpha val="347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aphicFrame>
            <p:nvGraphicFramePr>
              <p:cNvPr id="362" name="Taula"/>
              <p:cNvGraphicFramePr/>
              <p:nvPr/>
            </p:nvGraphicFramePr>
            <p:xfrm>
              <a:off x="25400" y="25400"/>
              <a:ext cx="855130" cy="852308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275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275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26155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B</a:t>
                          </a:r>
                          <a:r>
                            <a:rPr baseline="-5999"/>
                            <a:t>11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6155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grpSp>
          <p:nvGrpSpPr>
            <p:cNvPr id="366" name="Grup"/>
            <p:cNvGrpSpPr/>
            <p:nvPr/>
          </p:nvGrpSpPr>
          <p:grpSpPr>
            <a:xfrm>
              <a:off x="3557922" y="25400"/>
              <a:ext cx="874060" cy="867835"/>
              <a:chOff x="25400" y="25400"/>
              <a:chExt cx="874059" cy="867834"/>
            </a:xfrm>
          </p:grpSpPr>
          <p:sp>
            <p:nvSpPr>
              <p:cNvPr id="364" name="Rectangle"/>
              <p:cNvSpPr/>
              <p:nvPr/>
            </p:nvSpPr>
            <p:spPr>
              <a:xfrm>
                <a:off x="25400" y="25400"/>
                <a:ext cx="874059" cy="867834"/>
              </a:xfrm>
              <a:prstGeom prst="rect">
                <a:avLst/>
              </a:prstGeom>
              <a:solidFill>
                <a:srgbClr val="00A1FF">
                  <a:alpha val="347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aphicFrame>
            <p:nvGraphicFramePr>
              <p:cNvPr id="365" name="Taula"/>
              <p:cNvGraphicFramePr/>
              <p:nvPr/>
            </p:nvGraphicFramePr>
            <p:xfrm>
              <a:off x="25400" y="25400"/>
              <a:ext cx="855131" cy="852308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275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275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26155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B</a:t>
                          </a:r>
                          <a:r>
                            <a:rPr baseline="-5999"/>
                            <a:t>21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6155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67" name="*"/>
            <p:cNvSpPr txBox="1"/>
            <p:nvPr/>
          </p:nvSpPr>
          <p:spPr>
            <a:xfrm>
              <a:off x="851324" y="224448"/>
              <a:ext cx="302058" cy="721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/>
              </a:lvl1pPr>
            </a:lstStyle>
            <a:p>
              <a:r>
                <a:t>*</a:t>
              </a:r>
            </a:p>
          </p:txBody>
        </p:sp>
        <p:sp>
          <p:nvSpPr>
            <p:cNvPr id="368" name="*"/>
            <p:cNvSpPr txBox="1"/>
            <p:nvPr/>
          </p:nvSpPr>
          <p:spPr>
            <a:xfrm>
              <a:off x="3264324" y="224448"/>
              <a:ext cx="302058" cy="721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/>
              </a:lvl1pPr>
            </a:lstStyle>
            <a:p>
              <a:r>
                <a:t>*</a:t>
              </a:r>
            </a:p>
          </p:txBody>
        </p:sp>
        <p:sp>
          <p:nvSpPr>
            <p:cNvPr id="369" name="+"/>
            <p:cNvSpPr txBox="1"/>
            <p:nvPr/>
          </p:nvSpPr>
          <p:spPr>
            <a:xfrm>
              <a:off x="2029152" y="139750"/>
              <a:ext cx="388621" cy="634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r>
                <a:t>+</a:t>
              </a:r>
            </a:p>
          </p:txBody>
        </p:sp>
      </p:grpSp>
      <p:grpSp>
        <p:nvGrpSpPr>
          <p:cNvPr id="386" name="Grup"/>
          <p:cNvGrpSpPr/>
          <p:nvPr/>
        </p:nvGrpSpPr>
        <p:grpSpPr>
          <a:xfrm>
            <a:off x="17588880" y="10907644"/>
            <a:ext cx="4422749" cy="928472"/>
            <a:chOff x="9235" y="17643"/>
            <a:chExt cx="4422747" cy="928471"/>
          </a:xfrm>
        </p:grpSpPr>
        <p:grpSp>
          <p:nvGrpSpPr>
            <p:cNvPr id="373" name="Grup"/>
            <p:cNvGrpSpPr/>
            <p:nvPr/>
          </p:nvGrpSpPr>
          <p:grpSpPr>
            <a:xfrm>
              <a:off x="9235" y="30343"/>
              <a:ext cx="866426" cy="858181"/>
              <a:chOff x="-1" y="7756"/>
              <a:chExt cx="866424" cy="858179"/>
            </a:xfrm>
          </p:grpSpPr>
          <p:sp>
            <p:nvSpPr>
              <p:cNvPr id="371" name="1:1"/>
              <p:cNvSpPr/>
              <p:nvPr/>
            </p:nvSpPr>
            <p:spPr>
              <a:xfrm>
                <a:off x="-1" y="7756"/>
                <a:ext cx="866424" cy="858179"/>
              </a:xfrm>
              <a:prstGeom prst="rect">
                <a:avLst/>
              </a:prstGeom>
              <a:solidFill>
                <a:schemeClr val="accent4">
                  <a:alpha val="348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graphicFrame>
            <p:nvGraphicFramePr>
              <p:cNvPr id="372" name="Taula"/>
              <p:cNvGraphicFramePr/>
              <p:nvPr/>
            </p:nvGraphicFramePr>
            <p:xfrm>
              <a:off x="16163" y="15512"/>
              <a:ext cx="838198" cy="834381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19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91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17192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A</a:t>
                          </a:r>
                          <a:r>
                            <a:rPr baseline="-5999"/>
                            <a:t>21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7192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grpSp>
          <p:nvGrpSpPr>
            <p:cNvPr id="376" name="Grup"/>
            <p:cNvGrpSpPr/>
            <p:nvPr/>
          </p:nvGrpSpPr>
          <p:grpSpPr>
            <a:xfrm>
              <a:off x="2449179" y="17643"/>
              <a:ext cx="866425" cy="858181"/>
              <a:chOff x="8081" y="7756"/>
              <a:chExt cx="866424" cy="858179"/>
            </a:xfrm>
          </p:grpSpPr>
          <p:sp>
            <p:nvSpPr>
              <p:cNvPr id="374" name="1:1"/>
              <p:cNvSpPr/>
              <p:nvPr/>
            </p:nvSpPr>
            <p:spPr>
              <a:xfrm>
                <a:off x="8081" y="7756"/>
                <a:ext cx="866424" cy="858179"/>
              </a:xfrm>
              <a:prstGeom prst="rect">
                <a:avLst/>
              </a:prstGeom>
              <a:solidFill>
                <a:schemeClr val="accent4">
                  <a:alpha val="348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graphicFrame>
            <p:nvGraphicFramePr>
              <p:cNvPr id="375" name="Taula"/>
              <p:cNvGraphicFramePr/>
              <p:nvPr/>
            </p:nvGraphicFramePr>
            <p:xfrm>
              <a:off x="16163" y="15512"/>
              <a:ext cx="838199" cy="834381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19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91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17192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A</a:t>
                          </a:r>
                          <a:r>
                            <a:rPr baseline="-5999"/>
                            <a:t>22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7192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grpSp>
          <p:nvGrpSpPr>
            <p:cNvPr id="379" name="Grup"/>
            <p:cNvGrpSpPr/>
            <p:nvPr/>
          </p:nvGrpSpPr>
          <p:grpSpPr>
            <a:xfrm>
              <a:off x="1165131" y="25400"/>
              <a:ext cx="874061" cy="867835"/>
              <a:chOff x="25400" y="25400"/>
              <a:chExt cx="874059" cy="867834"/>
            </a:xfrm>
          </p:grpSpPr>
          <p:sp>
            <p:nvSpPr>
              <p:cNvPr id="377" name="Rectangle"/>
              <p:cNvSpPr/>
              <p:nvPr/>
            </p:nvSpPr>
            <p:spPr>
              <a:xfrm>
                <a:off x="25400" y="25400"/>
                <a:ext cx="874059" cy="867834"/>
              </a:xfrm>
              <a:prstGeom prst="rect">
                <a:avLst/>
              </a:prstGeom>
              <a:solidFill>
                <a:srgbClr val="00A1FF">
                  <a:alpha val="347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aphicFrame>
            <p:nvGraphicFramePr>
              <p:cNvPr id="378" name="Taula"/>
              <p:cNvGraphicFramePr/>
              <p:nvPr/>
            </p:nvGraphicFramePr>
            <p:xfrm>
              <a:off x="25400" y="25400"/>
              <a:ext cx="855130" cy="852308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275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275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26155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B</a:t>
                          </a:r>
                          <a:r>
                            <a:rPr baseline="-5999"/>
                            <a:t>12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6155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grpSp>
          <p:nvGrpSpPr>
            <p:cNvPr id="382" name="Grup"/>
            <p:cNvGrpSpPr/>
            <p:nvPr/>
          </p:nvGrpSpPr>
          <p:grpSpPr>
            <a:xfrm>
              <a:off x="3557922" y="25400"/>
              <a:ext cx="874060" cy="867835"/>
              <a:chOff x="25400" y="25400"/>
              <a:chExt cx="874059" cy="867834"/>
            </a:xfrm>
          </p:grpSpPr>
          <p:sp>
            <p:nvSpPr>
              <p:cNvPr id="380" name="Rectangle"/>
              <p:cNvSpPr/>
              <p:nvPr/>
            </p:nvSpPr>
            <p:spPr>
              <a:xfrm>
                <a:off x="25400" y="25400"/>
                <a:ext cx="874059" cy="867834"/>
              </a:xfrm>
              <a:prstGeom prst="rect">
                <a:avLst/>
              </a:prstGeom>
              <a:solidFill>
                <a:srgbClr val="00A1FF">
                  <a:alpha val="347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aphicFrame>
            <p:nvGraphicFramePr>
              <p:cNvPr id="381" name="Taula"/>
              <p:cNvGraphicFramePr/>
              <p:nvPr/>
            </p:nvGraphicFramePr>
            <p:xfrm>
              <a:off x="25400" y="25400"/>
              <a:ext cx="855131" cy="852308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275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275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26155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B</a:t>
                          </a:r>
                          <a:r>
                            <a:rPr baseline="-5999"/>
                            <a:t>22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6155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83" name="*"/>
            <p:cNvSpPr txBox="1"/>
            <p:nvPr/>
          </p:nvSpPr>
          <p:spPr>
            <a:xfrm>
              <a:off x="851324" y="224448"/>
              <a:ext cx="302058" cy="721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/>
              </a:lvl1pPr>
            </a:lstStyle>
            <a:p>
              <a:r>
                <a:t>*</a:t>
              </a:r>
            </a:p>
          </p:txBody>
        </p:sp>
        <p:sp>
          <p:nvSpPr>
            <p:cNvPr id="384" name="*"/>
            <p:cNvSpPr txBox="1"/>
            <p:nvPr/>
          </p:nvSpPr>
          <p:spPr>
            <a:xfrm>
              <a:off x="3264324" y="224448"/>
              <a:ext cx="302058" cy="721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/>
              </a:lvl1pPr>
            </a:lstStyle>
            <a:p>
              <a:r>
                <a:t>*</a:t>
              </a:r>
            </a:p>
          </p:txBody>
        </p:sp>
        <p:sp>
          <p:nvSpPr>
            <p:cNvPr id="385" name="+"/>
            <p:cNvSpPr txBox="1"/>
            <p:nvPr/>
          </p:nvSpPr>
          <p:spPr>
            <a:xfrm>
              <a:off x="2029151" y="139750"/>
              <a:ext cx="388621" cy="634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r>
                <a:t>+</a:t>
              </a:r>
            </a:p>
          </p:txBody>
        </p:sp>
      </p:grpSp>
      <p:sp>
        <p:nvSpPr>
          <p:cNvPr id="387" name="Rectangle"/>
          <p:cNvSpPr/>
          <p:nvPr/>
        </p:nvSpPr>
        <p:spPr>
          <a:xfrm rot="5400000" flipH="1">
            <a:off x="11940588" y="2709205"/>
            <a:ext cx="1316237" cy="3209728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8" name="Rectangle"/>
          <p:cNvSpPr/>
          <p:nvPr/>
        </p:nvSpPr>
        <p:spPr>
          <a:xfrm>
            <a:off x="16297520" y="2224709"/>
            <a:ext cx="1485305" cy="2821121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9" name="Línia"/>
          <p:cNvSpPr/>
          <p:nvPr/>
        </p:nvSpPr>
        <p:spPr>
          <a:xfrm flipH="1">
            <a:off x="14995667" y="5146245"/>
            <a:ext cx="453120" cy="453120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0" name="Línia"/>
          <p:cNvSpPr/>
          <p:nvPr/>
        </p:nvSpPr>
        <p:spPr>
          <a:xfrm>
            <a:off x="17167619" y="5146245"/>
            <a:ext cx="453120" cy="453120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1" name="A: Matrix (NxN)…"/>
          <p:cNvSpPr txBox="1"/>
          <p:nvPr/>
        </p:nvSpPr>
        <p:spPr>
          <a:xfrm>
            <a:off x="1311142" y="4119224"/>
            <a:ext cx="7629483" cy="5950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A: Matrix (</a:t>
            </a:r>
            <a:r>
              <a:rPr dirty="0" err="1"/>
              <a:t>NxN</a:t>
            </a:r>
            <a:r>
              <a:rPr dirty="0"/>
              <a:t>)</a:t>
            </a:r>
          </a:p>
          <a:p>
            <a:pPr>
              <a:lnSpc>
                <a:spcPct val="1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B: Matrix (</a:t>
            </a:r>
            <a:r>
              <a:rPr dirty="0" err="1"/>
              <a:t>NxN</a:t>
            </a:r>
            <a:r>
              <a:rPr dirty="0"/>
              <a:t>)</a:t>
            </a:r>
          </a:p>
          <a:p>
            <a:pPr>
              <a:lnSpc>
                <a:spcPct val="1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C: new </a:t>
            </a:r>
            <a:r>
              <a:rPr dirty="0" err="1"/>
              <a:t>NxN</a:t>
            </a:r>
            <a:r>
              <a:rPr dirty="0"/>
              <a:t> matrix (initialized 0)</a:t>
            </a:r>
          </a:p>
          <a:p>
            <a:pPr>
              <a:lnSpc>
                <a:spcPct val="1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n: </a:t>
            </a:r>
            <a:r>
              <a:rPr dirty="0" err="1"/>
              <a:t>A.rows</a:t>
            </a:r>
            <a:endParaRPr dirty="0"/>
          </a:p>
          <a:p>
            <a:pPr>
              <a:lnSpc>
                <a:spcPct val="1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>
                <a:solidFill>
                  <a:srgbClr val="0433FF"/>
                </a:solidFill>
              </a:rPr>
              <a:t>for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>
                <a:solidFill>
                  <a:srgbClr val="0433FF"/>
                </a:solidFill>
              </a:rPr>
              <a:t>in</a:t>
            </a:r>
            <a:r>
              <a:rPr dirty="0"/>
              <a:t> 1 </a:t>
            </a:r>
            <a:r>
              <a:rPr dirty="0">
                <a:solidFill>
                  <a:srgbClr val="0433FF"/>
                </a:solidFill>
              </a:rPr>
              <a:t>to</a:t>
            </a:r>
            <a:r>
              <a:rPr dirty="0"/>
              <a:t> n</a:t>
            </a:r>
          </a:p>
          <a:p>
            <a:pPr lvl="1">
              <a:lnSpc>
                <a:spcPct val="1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</a:t>
            </a:r>
            <a:r>
              <a:rPr dirty="0">
                <a:solidFill>
                  <a:srgbClr val="0433FF"/>
                </a:solidFill>
              </a:rPr>
              <a:t>for</a:t>
            </a:r>
            <a:r>
              <a:rPr dirty="0"/>
              <a:t> j </a:t>
            </a:r>
            <a:r>
              <a:rPr dirty="0">
                <a:solidFill>
                  <a:srgbClr val="0433FF"/>
                </a:solidFill>
              </a:rPr>
              <a:t>in</a:t>
            </a:r>
            <a:r>
              <a:rPr dirty="0"/>
              <a:t> 1 </a:t>
            </a:r>
            <a:r>
              <a:rPr dirty="0">
                <a:solidFill>
                  <a:srgbClr val="0433FF"/>
                </a:solidFill>
              </a:rPr>
              <a:t>to</a:t>
            </a:r>
            <a:r>
              <a:rPr dirty="0"/>
              <a:t> n</a:t>
            </a:r>
          </a:p>
          <a:p>
            <a:pPr lvl="2">
              <a:lnSpc>
                <a:spcPct val="1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    </a:t>
            </a:r>
            <a:r>
              <a:rPr dirty="0">
                <a:solidFill>
                  <a:srgbClr val="0433FF"/>
                </a:solidFill>
              </a:rPr>
              <a:t>for</a:t>
            </a:r>
            <a:r>
              <a:rPr dirty="0"/>
              <a:t> k </a:t>
            </a:r>
            <a:r>
              <a:rPr dirty="0">
                <a:solidFill>
                  <a:srgbClr val="0433FF"/>
                </a:solidFill>
              </a:rPr>
              <a:t>in</a:t>
            </a:r>
            <a:r>
              <a:rPr dirty="0"/>
              <a:t> 1 </a:t>
            </a:r>
            <a:r>
              <a:rPr dirty="0">
                <a:solidFill>
                  <a:srgbClr val="0433FF"/>
                </a:solidFill>
              </a:rPr>
              <a:t>to</a:t>
            </a:r>
            <a:r>
              <a:rPr dirty="0"/>
              <a:t> n</a:t>
            </a:r>
          </a:p>
          <a:p>
            <a:pPr lvl="1">
              <a:lnSpc>
                <a:spcPct val="1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        </a:t>
            </a:r>
            <a:r>
              <a:rPr dirty="0" err="1"/>
              <a:t>c</a:t>
            </a:r>
            <a:r>
              <a:rPr baseline="-5999" dirty="0" err="1"/>
              <a:t>ij</a:t>
            </a:r>
            <a:r>
              <a:rPr dirty="0"/>
              <a:t> = </a:t>
            </a:r>
            <a:r>
              <a:rPr dirty="0" err="1"/>
              <a:t>c</a:t>
            </a:r>
            <a:r>
              <a:rPr baseline="-5999" dirty="0" err="1"/>
              <a:t>ij</a:t>
            </a:r>
            <a:r>
              <a:rPr dirty="0"/>
              <a:t> + </a:t>
            </a:r>
            <a:r>
              <a:rPr dirty="0" err="1"/>
              <a:t>a</a:t>
            </a:r>
            <a:r>
              <a:rPr baseline="-5999" dirty="0" err="1"/>
              <a:t>ik</a:t>
            </a:r>
            <a:r>
              <a:rPr dirty="0"/>
              <a:t> * </a:t>
            </a:r>
            <a:r>
              <a:rPr dirty="0" err="1"/>
              <a:t>b</a:t>
            </a:r>
            <a:r>
              <a:rPr baseline="-5999" dirty="0" err="1"/>
              <a:t>kj</a:t>
            </a:r>
            <a:endParaRPr baseline="-5999" dirty="0"/>
          </a:p>
          <a:p>
            <a:pPr lvl="1">
              <a:lnSpc>
                <a:spcPct val="1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>
                <a:solidFill>
                  <a:srgbClr val="0433FF"/>
                </a:solidFill>
              </a:rPr>
              <a:t>return</a:t>
            </a:r>
            <a:r>
              <a:rPr dirty="0"/>
              <a:t> C</a:t>
            </a:r>
          </a:p>
        </p:txBody>
      </p:sp>
      <p:sp>
        <p:nvSpPr>
          <p:cNvPr id="92" name="HDF5 data files">
            <a:extLst>
              <a:ext uri="{FF2B5EF4-FFF2-40B4-BE49-F238E27FC236}">
                <a16:creationId xmlns:a16="http://schemas.microsoft.com/office/drawing/2014/main" id="{F8D9BD5B-358A-CC4C-93EA-9B3A3EA01682}"/>
              </a:ext>
            </a:extLst>
          </p:cNvPr>
          <p:cNvSpPr txBox="1"/>
          <p:nvPr/>
        </p:nvSpPr>
        <p:spPr>
          <a:xfrm>
            <a:off x="1087966" y="86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rPr lang="en" dirty="0"/>
              <a:t>Using Block-wise Algorithms for Scalability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animBg="1"/>
      <p:bldP spid="304" grpId="0" animBg="1"/>
      <p:bldP spid="305" grpId="0" animBg="1"/>
      <p:bldP spid="306" grpId="0" animBg="1"/>
      <p:bldP spid="307" grpId="0" animBg="1"/>
      <p:bldP spid="318" grpId="0" animBg="1"/>
      <p:bldP spid="319" grpId="0" animBg="1"/>
      <p:bldP spid="351" grpId="0"/>
      <p:bldP spid="352" grpId="0"/>
      <p:bldP spid="353" grpId="0"/>
      <p:bldP spid="39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" name="Taula"/>
          <p:cNvGraphicFramePr/>
          <p:nvPr/>
        </p:nvGraphicFramePr>
        <p:xfrm>
          <a:off x="11124181" y="2348222"/>
          <a:ext cx="2976904" cy="2598824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744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4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9706"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2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3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4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706"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8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706"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 dirty="0"/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12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706">
                <a:tc>
                  <a:txBody>
                    <a:bodyPr/>
                    <a:lstStyle/>
                    <a:p>
                      <a:pPr defTabSz="914400"/>
                      <a:r>
                        <a:rPr sz="1600" dirty="0"/>
                        <a:t>13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14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15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 dirty="0"/>
                        <a:t>16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2" name="Taula"/>
          <p:cNvGraphicFramePr/>
          <p:nvPr/>
        </p:nvGraphicFramePr>
        <p:xfrm>
          <a:off x="14822302" y="2345885"/>
          <a:ext cx="2971800" cy="260350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875"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20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21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22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23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875"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24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25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26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27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875"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28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29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31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875"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32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33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/>
                        <a:t>34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600" dirty="0"/>
                        <a:t>35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3" name="A"/>
          <p:cNvSpPr txBox="1"/>
          <p:nvPr/>
        </p:nvSpPr>
        <p:spPr>
          <a:xfrm>
            <a:off x="12341476" y="4955118"/>
            <a:ext cx="50932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304" name="B"/>
          <p:cNvSpPr txBox="1"/>
          <p:nvPr/>
        </p:nvSpPr>
        <p:spPr>
          <a:xfrm>
            <a:off x="16042264" y="4955118"/>
            <a:ext cx="531877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305" name="C"/>
          <p:cNvSpPr txBox="1"/>
          <p:nvPr/>
        </p:nvSpPr>
        <p:spPr>
          <a:xfrm>
            <a:off x="20239757" y="4955118"/>
            <a:ext cx="554433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</a:t>
            </a:r>
          </a:p>
        </p:txBody>
      </p:sp>
      <p:sp>
        <p:nvSpPr>
          <p:cNvPr id="306" name="="/>
          <p:cNvSpPr txBox="1"/>
          <p:nvPr/>
        </p:nvSpPr>
        <p:spPr>
          <a:xfrm>
            <a:off x="18172558" y="3243419"/>
            <a:ext cx="48006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=</a:t>
            </a:r>
          </a:p>
        </p:txBody>
      </p:sp>
      <p:sp>
        <p:nvSpPr>
          <p:cNvPr id="307" name="*"/>
          <p:cNvSpPr txBox="1"/>
          <p:nvPr/>
        </p:nvSpPr>
        <p:spPr>
          <a:xfrm>
            <a:off x="14377842" y="3395213"/>
            <a:ext cx="346761" cy="870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r>
              <a:rPr dirty="0"/>
              <a:t>*</a:t>
            </a:r>
          </a:p>
        </p:txBody>
      </p:sp>
      <p:graphicFrame>
        <p:nvGraphicFramePr>
          <p:cNvPr id="308" name="Taula"/>
          <p:cNvGraphicFramePr/>
          <p:nvPr/>
        </p:nvGraphicFramePr>
        <p:xfrm>
          <a:off x="19031073" y="2345885"/>
          <a:ext cx="2971800" cy="260350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875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875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875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875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11" name="Grup"/>
          <p:cNvGrpSpPr/>
          <p:nvPr/>
        </p:nvGrpSpPr>
        <p:grpSpPr>
          <a:xfrm>
            <a:off x="11126732" y="2327104"/>
            <a:ext cx="2971801" cy="2616200"/>
            <a:chOff x="25400" y="12700"/>
            <a:chExt cx="2971800" cy="2616199"/>
          </a:xfrm>
        </p:grpSpPr>
        <p:sp>
          <p:nvSpPr>
            <p:cNvPr id="309" name="Rectangle"/>
            <p:cNvSpPr/>
            <p:nvPr/>
          </p:nvSpPr>
          <p:spPr>
            <a:xfrm>
              <a:off x="25400" y="12700"/>
              <a:ext cx="2971800" cy="2603500"/>
            </a:xfrm>
            <a:prstGeom prst="rect">
              <a:avLst/>
            </a:prstGeom>
            <a:solidFill>
              <a:schemeClr val="accent4">
                <a:alpha val="348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aphicFrame>
          <p:nvGraphicFramePr>
            <p:cNvPr id="310" name="Taula"/>
            <p:cNvGraphicFramePr/>
            <p:nvPr/>
          </p:nvGraphicFramePr>
          <p:xfrm>
            <a:off x="25400" y="25400"/>
            <a:ext cx="2971799" cy="2603499"/>
          </p:xfrm>
          <a:graphic>
            <a:graphicData uri="http://schemas.openxmlformats.org/drawingml/2006/table">
              <a:tbl>
                <a:tblPr>
                  <a:tableStyleId>{C7B018BB-80A7-4F77-B60F-C8B233D01FF8}</a:tableStyleId>
                </a:tblPr>
                <a:tblGrid>
                  <a:gridCol w="7429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429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429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4295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650875"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t>A</a:t>
                        </a:r>
                        <a:r>
                          <a:rPr baseline="-5999"/>
                          <a:t>11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536773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536773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t>A</a:t>
                        </a:r>
                        <a:r>
                          <a:rPr baseline="-5999"/>
                          <a:t>12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536773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536773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50875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50875"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t>A</a:t>
                        </a:r>
                        <a:r>
                          <a:rPr baseline="-5999"/>
                          <a:t>21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536773"/>
                        </a:solidFill>
                        <a:miter lim="400000"/>
                      </a:lnR>
                      <a:lnT w="25400">
                        <a:solidFill>
                          <a:srgbClr val="536773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rPr dirty="0"/>
                          <a:t>A</a:t>
                        </a:r>
                        <a:r>
                          <a:rPr baseline="-5999" dirty="0"/>
                          <a:t>22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536773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536773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650875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grpSp>
        <p:nvGrpSpPr>
          <p:cNvPr id="314" name="Grup"/>
          <p:cNvGrpSpPr/>
          <p:nvPr/>
        </p:nvGrpSpPr>
        <p:grpSpPr>
          <a:xfrm>
            <a:off x="14828285" y="2347739"/>
            <a:ext cx="2971801" cy="2603501"/>
            <a:chOff x="25400" y="25400"/>
            <a:chExt cx="2971800" cy="2603500"/>
          </a:xfrm>
        </p:grpSpPr>
        <p:sp>
          <p:nvSpPr>
            <p:cNvPr id="312" name="Rectangle"/>
            <p:cNvSpPr/>
            <p:nvPr/>
          </p:nvSpPr>
          <p:spPr>
            <a:xfrm>
              <a:off x="25400" y="25400"/>
              <a:ext cx="2971800" cy="2603500"/>
            </a:xfrm>
            <a:prstGeom prst="rect">
              <a:avLst/>
            </a:prstGeom>
            <a:solidFill>
              <a:srgbClr val="00A1FF">
                <a:alpha val="347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 b="1">
                  <a:solidFill>
                    <a:srgbClr val="FFFFFF"/>
                  </a:solidFill>
                </a:defRPr>
              </a:pPr>
              <a:endParaRPr/>
            </a:p>
          </p:txBody>
        </p:sp>
        <p:graphicFrame>
          <p:nvGraphicFramePr>
            <p:cNvPr id="313" name="Taula"/>
            <p:cNvGraphicFramePr/>
            <p:nvPr/>
          </p:nvGraphicFramePr>
          <p:xfrm>
            <a:off x="25400" y="25400"/>
            <a:ext cx="2971799" cy="2603499"/>
          </p:xfrm>
          <a:graphic>
            <a:graphicData uri="http://schemas.openxmlformats.org/drawingml/2006/table">
              <a:tbl>
                <a:tblPr>
                  <a:tableStyleId>{C7B018BB-80A7-4F77-B60F-C8B233D01FF8}</a:tableStyleId>
                </a:tblPr>
                <a:tblGrid>
                  <a:gridCol w="7429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429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429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4295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650875"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rPr dirty="0"/>
                          <a:t>B</a:t>
                        </a:r>
                        <a:r>
                          <a:rPr baseline="-5999" dirty="0"/>
                          <a:t>11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536773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536773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rPr dirty="0"/>
                          <a:t>B</a:t>
                        </a:r>
                        <a:r>
                          <a:rPr baseline="-5999" dirty="0"/>
                          <a:t>12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536773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536773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50875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50875"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t>B</a:t>
                        </a:r>
                        <a:r>
                          <a:rPr baseline="-5999"/>
                          <a:t>21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536773"/>
                        </a:solidFill>
                        <a:miter lim="400000"/>
                      </a:lnR>
                      <a:lnT w="25400">
                        <a:solidFill>
                          <a:srgbClr val="536773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rPr dirty="0"/>
                          <a:t>B</a:t>
                        </a:r>
                        <a:r>
                          <a:rPr baseline="-5999" dirty="0"/>
                          <a:t>22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536773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536773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650875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grpSp>
        <p:nvGrpSpPr>
          <p:cNvPr id="317" name="Grup"/>
          <p:cNvGrpSpPr/>
          <p:nvPr/>
        </p:nvGrpSpPr>
        <p:grpSpPr>
          <a:xfrm>
            <a:off x="19039828" y="2327104"/>
            <a:ext cx="2971801" cy="2603501"/>
            <a:chOff x="25400" y="25400"/>
            <a:chExt cx="2971800" cy="2603500"/>
          </a:xfrm>
        </p:grpSpPr>
        <p:sp>
          <p:nvSpPr>
            <p:cNvPr id="315" name="Rectangle"/>
            <p:cNvSpPr/>
            <p:nvPr/>
          </p:nvSpPr>
          <p:spPr>
            <a:xfrm>
              <a:off x="25400" y="25400"/>
              <a:ext cx="2971800" cy="2603500"/>
            </a:xfrm>
            <a:prstGeom prst="rect">
              <a:avLst/>
            </a:prstGeom>
            <a:solidFill>
              <a:srgbClr val="60D937">
                <a:alpha val="3442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aphicFrame>
          <p:nvGraphicFramePr>
            <p:cNvPr id="316" name="Taula"/>
            <p:cNvGraphicFramePr/>
            <p:nvPr/>
          </p:nvGraphicFramePr>
          <p:xfrm>
            <a:off x="25400" y="25400"/>
            <a:ext cx="2971799" cy="2603499"/>
          </p:xfrm>
          <a:graphic>
            <a:graphicData uri="http://schemas.openxmlformats.org/drawingml/2006/table">
              <a:tbl>
                <a:tblPr>
                  <a:tableStyleId>{C7B018BB-80A7-4F77-B60F-C8B233D01FF8}</a:tableStyleId>
                </a:tblPr>
                <a:tblGrid>
                  <a:gridCol w="7429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429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429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4295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650875"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t>C</a:t>
                        </a:r>
                        <a:r>
                          <a:rPr baseline="-5999"/>
                          <a:t>11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536773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536773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t>C</a:t>
                        </a:r>
                        <a:r>
                          <a:rPr baseline="-5999"/>
                          <a:t>12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536773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536773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50875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50875"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t>C</a:t>
                        </a:r>
                        <a:r>
                          <a:rPr baseline="-5999"/>
                          <a:t>21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536773"/>
                        </a:solidFill>
                        <a:miter lim="400000"/>
                      </a:lnR>
                      <a:lnT w="25400">
                        <a:solidFill>
                          <a:srgbClr val="536773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3200" b="1"/>
                        </a:pPr>
                        <a:r>
                          <a:t>C</a:t>
                        </a:r>
                        <a:r>
                          <a:rPr baseline="-5999"/>
                          <a:t>22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536773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536773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650875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sp>
        <p:nvSpPr>
          <p:cNvPr id="318" name="Rectangle"/>
          <p:cNvSpPr/>
          <p:nvPr/>
        </p:nvSpPr>
        <p:spPr>
          <a:xfrm>
            <a:off x="14822301" y="2231837"/>
            <a:ext cx="1485306" cy="2821121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9" name="Rectangle"/>
          <p:cNvSpPr/>
          <p:nvPr/>
        </p:nvSpPr>
        <p:spPr>
          <a:xfrm rot="5400000" flipH="1">
            <a:off x="11931183" y="1372287"/>
            <a:ext cx="1316237" cy="3209728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322" name="Grup"/>
          <p:cNvGrpSpPr/>
          <p:nvPr/>
        </p:nvGrpSpPr>
        <p:grpSpPr>
          <a:xfrm>
            <a:off x="9671370" y="5691394"/>
            <a:ext cx="13285632" cy="7319816"/>
            <a:chOff x="19716" y="2778"/>
            <a:chExt cx="13285631" cy="7319815"/>
          </a:xfrm>
        </p:grpSpPr>
        <p:sp>
          <p:nvSpPr>
            <p:cNvPr id="320" name="Rectangle"/>
            <p:cNvSpPr/>
            <p:nvPr/>
          </p:nvSpPr>
          <p:spPr>
            <a:xfrm>
              <a:off x="19716" y="2778"/>
              <a:ext cx="13285631" cy="7319815"/>
            </a:xfrm>
            <a:prstGeom prst="rect">
              <a:avLst/>
            </a:prstGeom>
            <a:solidFill>
              <a:schemeClr val="accent3">
                <a:alpha val="34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aphicFrame>
          <p:nvGraphicFramePr>
            <p:cNvPr id="321" name="Taula"/>
            <p:cNvGraphicFramePr/>
            <p:nvPr/>
          </p:nvGraphicFramePr>
          <p:xfrm>
            <a:off x="20798" y="22863"/>
            <a:ext cx="13277275" cy="7273215"/>
          </p:xfrm>
          <a:graphic>
            <a:graphicData uri="http://schemas.openxmlformats.org/drawingml/2006/table">
              <a:tbl>
                <a:tblPr>
                  <a:tableStyleId>{C7B018BB-80A7-4F77-B60F-C8B233D01FF8}</a:tableStyleId>
                </a:tblPr>
                <a:tblGrid>
                  <a:gridCol w="331931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31931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31931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319319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818304">
                  <a:tc rowSpan="2" gridSpan="2"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4000" b="1"/>
                        </a:pPr>
                        <a:r>
                          <a:rPr dirty="0"/>
                          <a:t>C</a:t>
                        </a:r>
                        <a:r>
                          <a:rPr baseline="-5999" dirty="0"/>
                          <a:t>11</a:t>
                        </a:r>
                      </a:p>
                    </a:txBody>
                    <a:tcPr marL="50800" marR="50800" marT="50800" marB="50800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T w="12700">
                        <a:solidFill>
                          <a:srgbClr val="000000"/>
                        </a:solidFill>
                        <a:miter lim="400000"/>
                      </a:lnT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rowSpan="2" gridSpan="2"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4000" b="1"/>
                        </a:pPr>
                        <a:r>
                          <a:rPr dirty="0"/>
                          <a:t>C</a:t>
                        </a:r>
                        <a:r>
                          <a:rPr baseline="-5999" dirty="0"/>
                          <a:t>12</a:t>
                        </a:r>
                      </a:p>
                    </a:txBody>
                    <a:tcPr marL="50800" marR="50800" marT="50800" marB="50800" horzOverflow="overflow"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818304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818304">
                  <a:tc rowSpan="2" gridSpan="2"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4000" b="1"/>
                        </a:pPr>
                        <a:r>
                          <a:t>C</a:t>
                        </a:r>
                        <a:r>
                          <a:rPr baseline="-5999"/>
                          <a:t>21</a:t>
                        </a:r>
                      </a:p>
                    </a:txBody>
                    <a:tcPr marL="50800" marR="50800" marT="50800" marB="50800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rowSpan="2" gridSpan="2">
                    <a:txBody>
                      <a:bodyPr/>
                      <a:lstStyle/>
                      <a:p>
                        <a:pPr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4000" b="1"/>
                        </a:pPr>
                        <a:r>
                          <a:rPr dirty="0"/>
                          <a:t>C</a:t>
                        </a:r>
                        <a:r>
                          <a:rPr baseline="-5999" dirty="0"/>
                          <a:t>22</a:t>
                        </a:r>
                      </a:p>
                    </a:txBody>
                    <a:tcPr marL="50800" marR="50800" marT="50800" marB="50800" horzOverflow="overflow">
                      <a:lnR w="12700">
                        <a:solidFill>
                          <a:srgbClr val="000000"/>
                        </a:solidFill>
                        <a:miter lim="400000"/>
                      </a:lnR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818304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grpSp>
        <p:nvGrpSpPr>
          <p:cNvPr id="338" name="Grup"/>
          <p:cNvGrpSpPr/>
          <p:nvPr/>
        </p:nvGrpSpPr>
        <p:grpSpPr>
          <a:xfrm>
            <a:off x="17588880" y="6926285"/>
            <a:ext cx="4422749" cy="928473"/>
            <a:chOff x="9235" y="17643"/>
            <a:chExt cx="4422747" cy="928471"/>
          </a:xfrm>
        </p:grpSpPr>
        <p:grpSp>
          <p:nvGrpSpPr>
            <p:cNvPr id="325" name="Grup"/>
            <p:cNvGrpSpPr/>
            <p:nvPr/>
          </p:nvGrpSpPr>
          <p:grpSpPr>
            <a:xfrm>
              <a:off x="9235" y="30343"/>
              <a:ext cx="866426" cy="858181"/>
              <a:chOff x="-1" y="7756"/>
              <a:chExt cx="866424" cy="858179"/>
            </a:xfrm>
          </p:grpSpPr>
          <p:sp>
            <p:nvSpPr>
              <p:cNvPr id="323" name="1:1"/>
              <p:cNvSpPr/>
              <p:nvPr/>
            </p:nvSpPr>
            <p:spPr>
              <a:xfrm>
                <a:off x="-1" y="7756"/>
                <a:ext cx="866424" cy="858179"/>
              </a:xfrm>
              <a:prstGeom prst="rect">
                <a:avLst/>
              </a:prstGeom>
              <a:solidFill>
                <a:schemeClr val="accent4">
                  <a:alpha val="348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graphicFrame>
            <p:nvGraphicFramePr>
              <p:cNvPr id="324" name="Taula"/>
              <p:cNvGraphicFramePr/>
              <p:nvPr/>
            </p:nvGraphicFramePr>
            <p:xfrm>
              <a:off x="16163" y="15512"/>
              <a:ext cx="838198" cy="834380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19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91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17192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A</a:t>
                          </a:r>
                          <a:r>
                            <a:rPr baseline="-5999"/>
                            <a:t>11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7192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grpSp>
          <p:nvGrpSpPr>
            <p:cNvPr id="328" name="Grup"/>
            <p:cNvGrpSpPr/>
            <p:nvPr/>
          </p:nvGrpSpPr>
          <p:grpSpPr>
            <a:xfrm>
              <a:off x="2449179" y="17643"/>
              <a:ext cx="866425" cy="858181"/>
              <a:chOff x="8081" y="7756"/>
              <a:chExt cx="866424" cy="858179"/>
            </a:xfrm>
          </p:grpSpPr>
          <p:sp>
            <p:nvSpPr>
              <p:cNvPr id="326" name="1:1"/>
              <p:cNvSpPr/>
              <p:nvPr/>
            </p:nvSpPr>
            <p:spPr>
              <a:xfrm>
                <a:off x="8081" y="7756"/>
                <a:ext cx="866424" cy="858179"/>
              </a:xfrm>
              <a:prstGeom prst="rect">
                <a:avLst/>
              </a:prstGeom>
              <a:solidFill>
                <a:schemeClr val="accent4">
                  <a:alpha val="348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graphicFrame>
            <p:nvGraphicFramePr>
              <p:cNvPr id="327" name="Taula"/>
              <p:cNvGraphicFramePr/>
              <p:nvPr/>
            </p:nvGraphicFramePr>
            <p:xfrm>
              <a:off x="16163" y="15512"/>
              <a:ext cx="838199" cy="834380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19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91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17192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A</a:t>
                          </a:r>
                          <a:r>
                            <a:rPr baseline="-5999"/>
                            <a:t>12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7192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grpSp>
          <p:nvGrpSpPr>
            <p:cNvPr id="331" name="Grup"/>
            <p:cNvGrpSpPr/>
            <p:nvPr/>
          </p:nvGrpSpPr>
          <p:grpSpPr>
            <a:xfrm>
              <a:off x="1165131" y="25400"/>
              <a:ext cx="874061" cy="867835"/>
              <a:chOff x="25400" y="25400"/>
              <a:chExt cx="874059" cy="867834"/>
            </a:xfrm>
          </p:grpSpPr>
          <p:sp>
            <p:nvSpPr>
              <p:cNvPr id="329" name="Rectangle"/>
              <p:cNvSpPr/>
              <p:nvPr/>
            </p:nvSpPr>
            <p:spPr>
              <a:xfrm>
                <a:off x="25400" y="25400"/>
                <a:ext cx="874059" cy="867834"/>
              </a:xfrm>
              <a:prstGeom prst="rect">
                <a:avLst/>
              </a:prstGeom>
              <a:solidFill>
                <a:srgbClr val="00A1FF">
                  <a:alpha val="347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aphicFrame>
            <p:nvGraphicFramePr>
              <p:cNvPr id="330" name="Taula"/>
              <p:cNvGraphicFramePr/>
              <p:nvPr/>
            </p:nvGraphicFramePr>
            <p:xfrm>
              <a:off x="25400" y="25400"/>
              <a:ext cx="855130" cy="852307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275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275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26155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B</a:t>
                          </a:r>
                          <a:r>
                            <a:rPr baseline="-5999"/>
                            <a:t>12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6155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grpSp>
          <p:nvGrpSpPr>
            <p:cNvPr id="334" name="Grup"/>
            <p:cNvGrpSpPr/>
            <p:nvPr/>
          </p:nvGrpSpPr>
          <p:grpSpPr>
            <a:xfrm>
              <a:off x="3557922" y="25400"/>
              <a:ext cx="874060" cy="867835"/>
              <a:chOff x="25400" y="25400"/>
              <a:chExt cx="874059" cy="867834"/>
            </a:xfrm>
          </p:grpSpPr>
          <p:sp>
            <p:nvSpPr>
              <p:cNvPr id="332" name="Rectangle"/>
              <p:cNvSpPr/>
              <p:nvPr/>
            </p:nvSpPr>
            <p:spPr>
              <a:xfrm>
                <a:off x="25400" y="25400"/>
                <a:ext cx="874059" cy="867834"/>
              </a:xfrm>
              <a:prstGeom prst="rect">
                <a:avLst/>
              </a:prstGeom>
              <a:solidFill>
                <a:srgbClr val="00A1FF">
                  <a:alpha val="347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aphicFrame>
            <p:nvGraphicFramePr>
              <p:cNvPr id="333" name="Taula"/>
              <p:cNvGraphicFramePr/>
              <p:nvPr/>
            </p:nvGraphicFramePr>
            <p:xfrm>
              <a:off x="25400" y="25400"/>
              <a:ext cx="855131" cy="852307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275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275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26155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B</a:t>
                          </a:r>
                          <a:r>
                            <a:rPr baseline="-5999"/>
                            <a:t>22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6155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35" name="*"/>
            <p:cNvSpPr txBox="1"/>
            <p:nvPr/>
          </p:nvSpPr>
          <p:spPr>
            <a:xfrm>
              <a:off x="851324" y="224448"/>
              <a:ext cx="302058" cy="721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/>
              </a:lvl1pPr>
            </a:lstStyle>
            <a:p>
              <a:r>
                <a:t>*</a:t>
              </a:r>
            </a:p>
          </p:txBody>
        </p:sp>
        <p:sp>
          <p:nvSpPr>
            <p:cNvPr id="336" name="*"/>
            <p:cNvSpPr txBox="1"/>
            <p:nvPr/>
          </p:nvSpPr>
          <p:spPr>
            <a:xfrm>
              <a:off x="3264324" y="224448"/>
              <a:ext cx="302058" cy="721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/>
              </a:lvl1pPr>
            </a:lstStyle>
            <a:p>
              <a:r>
                <a:t>*</a:t>
              </a:r>
            </a:p>
          </p:txBody>
        </p:sp>
        <p:sp>
          <p:nvSpPr>
            <p:cNvPr id="337" name="+"/>
            <p:cNvSpPr txBox="1"/>
            <p:nvPr/>
          </p:nvSpPr>
          <p:spPr>
            <a:xfrm>
              <a:off x="2029151" y="139750"/>
              <a:ext cx="388621" cy="634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r>
                <a:t>+</a:t>
              </a:r>
            </a:p>
          </p:txBody>
        </p:sp>
      </p:grpSp>
      <p:grpSp>
        <p:nvGrpSpPr>
          <p:cNvPr id="341" name="Grup"/>
          <p:cNvGrpSpPr/>
          <p:nvPr/>
        </p:nvGrpSpPr>
        <p:grpSpPr>
          <a:xfrm>
            <a:off x="10645477" y="6938985"/>
            <a:ext cx="866426" cy="858183"/>
            <a:chOff x="-1" y="7756"/>
            <a:chExt cx="866424" cy="858179"/>
          </a:xfrm>
        </p:grpSpPr>
        <p:sp>
          <p:nvSpPr>
            <p:cNvPr id="339" name="1:1"/>
            <p:cNvSpPr/>
            <p:nvPr/>
          </p:nvSpPr>
          <p:spPr>
            <a:xfrm>
              <a:off x="-1" y="7756"/>
              <a:ext cx="866424" cy="858179"/>
            </a:xfrm>
            <a:prstGeom prst="rect">
              <a:avLst/>
            </a:prstGeom>
            <a:solidFill>
              <a:schemeClr val="accent4">
                <a:alpha val="348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aphicFrame>
          <p:nvGraphicFramePr>
            <p:cNvPr id="340" name="Taula"/>
            <p:cNvGraphicFramePr/>
            <p:nvPr/>
          </p:nvGraphicFramePr>
          <p:xfrm>
            <a:off x="16163" y="15512"/>
            <a:ext cx="838198" cy="834380"/>
          </p:xfrm>
          <a:graphic>
            <a:graphicData uri="http://schemas.openxmlformats.org/drawingml/2006/table">
              <a:tbl>
                <a:tblPr>
                  <a:tableStyleId>{C7B018BB-80A7-4F77-B60F-C8B233D01FF8}</a:tableStyleId>
                </a:tblPr>
                <a:tblGrid>
                  <a:gridCol w="4191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17192"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2800" b="1"/>
                        </a:pPr>
                        <a:r>
                          <a:t>A</a:t>
                        </a:r>
                        <a:r>
                          <a:rPr baseline="-5999"/>
                          <a:t>11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536773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536773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17192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  <p:grpSp>
        <p:nvGrpSpPr>
          <p:cNvPr id="344" name="Grup"/>
          <p:cNvGrpSpPr/>
          <p:nvPr/>
        </p:nvGrpSpPr>
        <p:grpSpPr>
          <a:xfrm>
            <a:off x="13085422" y="6926285"/>
            <a:ext cx="866425" cy="858183"/>
            <a:chOff x="8081" y="7756"/>
            <a:chExt cx="866424" cy="858179"/>
          </a:xfrm>
        </p:grpSpPr>
        <p:sp>
          <p:nvSpPr>
            <p:cNvPr id="342" name="1:1"/>
            <p:cNvSpPr/>
            <p:nvPr/>
          </p:nvSpPr>
          <p:spPr>
            <a:xfrm>
              <a:off x="8081" y="7756"/>
              <a:ext cx="866424" cy="858179"/>
            </a:xfrm>
            <a:prstGeom prst="rect">
              <a:avLst/>
            </a:prstGeom>
            <a:solidFill>
              <a:schemeClr val="accent4">
                <a:alpha val="348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aphicFrame>
          <p:nvGraphicFramePr>
            <p:cNvPr id="343" name="Taula"/>
            <p:cNvGraphicFramePr/>
            <p:nvPr/>
          </p:nvGraphicFramePr>
          <p:xfrm>
            <a:off x="16163" y="15512"/>
            <a:ext cx="838199" cy="834380"/>
          </p:xfrm>
          <a:graphic>
            <a:graphicData uri="http://schemas.openxmlformats.org/drawingml/2006/table">
              <a:tbl>
                <a:tblPr>
                  <a:tableStyleId>{C7B018BB-80A7-4F77-B60F-C8B233D01FF8}</a:tableStyleId>
                </a:tblPr>
                <a:tblGrid>
                  <a:gridCol w="4191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91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17192"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2800" b="1"/>
                        </a:pPr>
                        <a:r>
                          <a:t>A</a:t>
                        </a:r>
                        <a:r>
                          <a:rPr baseline="-5999"/>
                          <a:t>12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536773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536773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17192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  <p:grpSp>
        <p:nvGrpSpPr>
          <p:cNvPr id="347" name="Grup"/>
          <p:cNvGrpSpPr/>
          <p:nvPr/>
        </p:nvGrpSpPr>
        <p:grpSpPr>
          <a:xfrm>
            <a:off x="11801373" y="6934042"/>
            <a:ext cx="874061" cy="867837"/>
            <a:chOff x="25400" y="25400"/>
            <a:chExt cx="874059" cy="867834"/>
          </a:xfrm>
        </p:grpSpPr>
        <p:sp>
          <p:nvSpPr>
            <p:cNvPr id="345" name="Rectangle"/>
            <p:cNvSpPr/>
            <p:nvPr/>
          </p:nvSpPr>
          <p:spPr>
            <a:xfrm>
              <a:off x="25400" y="25400"/>
              <a:ext cx="874059" cy="867834"/>
            </a:xfrm>
            <a:prstGeom prst="rect">
              <a:avLst/>
            </a:prstGeom>
            <a:solidFill>
              <a:srgbClr val="00A1FF">
                <a:alpha val="347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 b="1">
                  <a:solidFill>
                    <a:srgbClr val="FFFFFF"/>
                  </a:solidFill>
                </a:defRPr>
              </a:pPr>
              <a:endParaRPr/>
            </a:p>
          </p:txBody>
        </p:sp>
        <p:graphicFrame>
          <p:nvGraphicFramePr>
            <p:cNvPr id="346" name="Taula"/>
            <p:cNvGraphicFramePr/>
            <p:nvPr/>
          </p:nvGraphicFramePr>
          <p:xfrm>
            <a:off x="25400" y="25400"/>
            <a:ext cx="855130" cy="852307"/>
          </p:xfrm>
          <a:graphic>
            <a:graphicData uri="http://schemas.openxmlformats.org/drawingml/2006/table">
              <a:tbl>
                <a:tblPr>
                  <a:tableStyleId>{C7B018BB-80A7-4F77-B60F-C8B233D01FF8}</a:tableStyleId>
                </a:tblPr>
                <a:tblGrid>
                  <a:gridCol w="42756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2756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26155"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2800" b="1"/>
                        </a:pPr>
                        <a:r>
                          <a:rPr dirty="0"/>
                          <a:t>B</a:t>
                        </a:r>
                        <a:r>
                          <a:rPr baseline="-5999" dirty="0"/>
                          <a:t>11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536773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536773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26155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  <p:grpSp>
        <p:nvGrpSpPr>
          <p:cNvPr id="350" name="Grup"/>
          <p:cNvGrpSpPr/>
          <p:nvPr/>
        </p:nvGrpSpPr>
        <p:grpSpPr>
          <a:xfrm>
            <a:off x="14194165" y="6934042"/>
            <a:ext cx="874060" cy="867837"/>
            <a:chOff x="25400" y="25400"/>
            <a:chExt cx="874059" cy="867834"/>
          </a:xfrm>
        </p:grpSpPr>
        <p:sp>
          <p:nvSpPr>
            <p:cNvPr id="348" name="Rectangle"/>
            <p:cNvSpPr/>
            <p:nvPr/>
          </p:nvSpPr>
          <p:spPr>
            <a:xfrm>
              <a:off x="25400" y="25400"/>
              <a:ext cx="874059" cy="867834"/>
            </a:xfrm>
            <a:prstGeom prst="rect">
              <a:avLst/>
            </a:prstGeom>
            <a:solidFill>
              <a:srgbClr val="00A1FF">
                <a:alpha val="347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 b="1">
                  <a:solidFill>
                    <a:srgbClr val="FFFFFF"/>
                  </a:solidFill>
                </a:defRPr>
              </a:pPr>
              <a:endParaRPr/>
            </a:p>
          </p:txBody>
        </p:sp>
        <p:graphicFrame>
          <p:nvGraphicFramePr>
            <p:cNvPr id="349" name="Taula"/>
            <p:cNvGraphicFramePr/>
            <p:nvPr/>
          </p:nvGraphicFramePr>
          <p:xfrm>
            <a:off x="25400" y="25400"/>
            <a:ext cx="855131" cy="852307"/>
          </p:xfrm>
          <a:graphic>
            <a:graphicData uri="http://schemas.openxmlformats.org/drawingml/2006/table">
              <a:tbl>
                <a:tblPr>
                  <a:tableStyleId>{C7B018BB-80A7-4F77-B60F-C8B233D01FF8}</a:tableStyleId>
                </a:tblPr>
                <a:tblGrid>
                  <a:gridCol w="42756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2756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26155">
                  <a:tc rowSpan="2" gridSpan="2">
                    <a:txBody>
                      <a:bodyPr/>
                      <a:lstStyle/>
                      <a:p>
                        <a:pPr algn="ctr" defTabSz="91440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defRPr sz="2800" b="1"/>
                        </a:pPr>
                        <a:r>
                          <a:t>B</a:t>
                        </a:r>
                        <a:r>
                          <a:rPr baseline="-5999"/>
                          <a:t>21</a:t>
                        </a:r>
                      </a:p>
                    </a:txBody>
                    <a:tcPr marL="50800" marR="50800" marT="50800" marB="50800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536773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536773"/>
                        </a:solidFill>
                        <a:miter lim="400000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26155">
                  <a:tc gridSpan="2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endParaRPr lang="es-E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  <p:sp>
        <p:nvSpPr>
          <p:cNvPr id="351" name="*"/>
          <p:cNvSpPr txBox="1"/>
          <p:nvPr/>
        </p:nvSpPr>
        <p:spPr>
          <a:xfrm>
            <a:off x="11487566" y="7133090"/>
            <a:ext cx="302058" cy="7216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4200"/>
            </a:lvl1pPr>
          </a:lstStyle>
          <a:p>
            <a:r>
              <a:t>*</a:t>
            </a:r>
          </a:p>
        </p:txBody>
      </p:sp>
      <p:sp>
        <p:nvSpPr>
          <p:cNvPr id="352" name="*"/>
          <p:cNvSpPr txBox="1"/>
          <p:nvPr/>
        </p:nvSpPr>
        <p:spPr>
          <a:xfrm>
            <a:off x="13900567" y="7133090"/>
            <a:ext cx="302058" cy="7216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4200"/>
            </a:lvl1pPr>
          </a:lstStyle>
          <a:p>
            <a:r>
              <a:t>*</a:t>
            </a:r>
          </a:p>
        </p:txBody>
      </p:sp>
      <p:sp>
        <p:nvSpPr>
          <p:cNvPr id="353" name="+"/>
          <p:cNvSpPr txBox="1"/>
          <p:nvPr/>
        </p:nvSpPr>
        <p:spPr>
          <a:xfrm>
            <a:off x="12665393" y="7048392"/>
            <a:ext cx="388621" cy="6349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3600"/>
            </a:lvl1pPr>
          </a:lstStyle>
          <a:p>
            <a:r>
              <a:rPr dirty="0"/>
              <a:t>+</a:t>
            </a:r>
          </a:p>
        </p:txBody>
      </p:sp>
      <p:grpSp>
        <p:nvGrpSpPr>
          <p:cNvPr id="370" name="Grup"/>
          <p:cNvGrpSpPr/>
          <p:nvPr/>
        </p:nvGrpSpPr>
        <p:grpSpPr>
          <a:xfrm>
            <a:off x="10645477" y="10907644"/>
            <a:ext cx="4422748" cy="928472"/>
            <a:chOff x="9235" y="17643"/>
            <a:chExt cx="4422747" cy="928471"/>
          </a:xfrm>
        </p:grpSpPr>
        <p:grpSp>
          <p:nvGrpSpPr>
            <p:cNvPr id="357" name="Grup"/>
            <p:cNvGrpSpPr/>
            <p:nvPr/>
          </p:nvGrpSpPr>
          <p:grpSpPr>
            <a:xfrm>
              <a:off x="9235" y="30343"/>
              <a:ext cx="866426" cy="858181"/>
              <a:chOff x="-1" y="7756"/>
              <a:chExt cx="866424" cy="858179"/>
            </a:xfrm>
          </p:grpSpPr>
          <p:sp>
            <p:nvSpPr>
              <p:cNvPr id="355" name="1:1"/>
              <p:cNvSpPr/>
              <p:nvPr/>
            </p:nvSpPr>
            <p:spPr>
              <a:xfrm>
                <a:off x="-1" y="7756"/>
                <a:ext cx="866424" cy="858179"/>
              </a:xfrm>
              <a:prstGeom prst="rect">
                <a:avLst/>
              </a:prstGeom>
              <a:solidFill>
                <a:schemeClr val="accent4">
                  <a:alpha val="348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graphicFrame>
            <p:nvGraphicFramePr>
              <p:cNvPr id="356" name="Taula"/>
              <p:cNvGraphicFramePr/>
              <p:nvPr/>
            </p:nvGraphicFramePr>
            <p:xfrm>
              <a:off x="16163" y="15512"/>
              <a:ext cx="838198" cy="834381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19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91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17192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A</a:t>
                          </a:r>
                          <a:r>
                            <a:rPr baseline="-5999"/>
                            <a:t>21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7192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grpSp>
          <p:nvGrpSpPr>
            <p:cNvPr id="360" name="Grup"/>
            <p:cNvGrpSpPr/>
            <p:nvPr/>
          </p:nvGrpSpPr>
          <p:grpSpPr>
            <a:xfrm>
              <a:off x="2449179" y="17643"/>
              <a:ext cx="866426" cy="858181"/>
              <a:chOff x="8081" y="7756"/>
              <a:chExt cx="866424" cy="858179"/>
            </a:xfrm>
          </p:grpSpPr>
          <p:sp>
            <p:nvSpPr>
              <p:cNvPr id="358" name="1:1"/>
              <p:cNvSpPr/>
              <p:nvPr/>
            </p:nvSpPr>
            <p:spPr>
              <a:xfrm>
                <a:off x="8081" y="7756"/>
                <a:ext cx="866424" cy="858179"/>
              </a:xfrm>
              <a:prstGeom prst="rect">
                <a:avLst/>
              </a:prstGeom>
              <a:solidFill>
                <a:schemeClr val="accent4">
                  <a:alpha val="348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graphicFrame>
            <p:nvGraphicFramePr>
              <p:cNvPr id="359" name="Taula"/>
              <p:cNvGraphicFramePr/>
              <p:nvPr/>
            </p:nvGraphicFramePr>
            <p:xfrm>
              <a:off x="16163" y="15512"/>
              <a:ext cx="838198" cy="834381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19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91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17192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A</a:t>
                          </a:r>
                          <a:r>
                            <a:rPr baseline="-5999"/>
                            <a:t>22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7192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grpSp>
          <p:nvGrpSpPr>
            <p:cNvPr id="363" name="Grup"/>
            <p:cNvGrpSpPr/>
            <p:nvPr/>
          </p:nvGrpSpPr>
          <p:grpSpPr>
            <a:xfrm>
              <a:off x="1165131" y="25400"/>
              <a:ext cx="874061" cy="867835"/>
              <a:chOff x="25400" y="25400"/>
              <a:chExt cx="874059" cy="867834"/>
            </a:xfrm>
          </p:grpSpPr>
          <p:sp>
            <p:nvSpPr>
              <p:cNvPr id="361" name="Rectangle"/>
              <p:cNvSpPr/>
              <p:nvPr/>
            </p:nvSpPr>
            <p:spPr>
              <a:xfrm>
                <a:off x="25400" y="25400"/>
                <a:ext cx="874059" cy="867834"/>
              </a:xfrm>
              <a:prstGeom prst="rect">
                <a:avLst/>
              </a:prstGeom>
              <a:solidFill>
                <a:srgbClr val="00A1FF">
                  <a:alpha val="347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aphicFrame>
            <p:nvGraphicFramePr>
              <p:cNvPr id="362" name="Taula"/>
              <p:cNvGraphicFramePr/>
              <p:nvPr/>
            </p:nvGraphicFramePr>
            <p:xfrm>
              <a:off x="25400" y="25400"/>
              <a:ext cx="855130" cy="852308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275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275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26155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B</a:t>
                          </a:r>
                          <a:r>
                            <a:rPr baseline="-5999"/>
                            <a:t>11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6155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grpSp>
          <p:nvGrpSpPr>
            <p:cNvPr id="366" name="Grup"/>
            <p:cNvGrpSpPr/>
            <p:nvPr/>
          </p:nvGrpSpPr>
          <p:grpSpPr>
            <a:xfrm>
              <a:off x="3557922" y="25400"/>
              <a:ext cx="874060" cy="867835"/>
              <a:chOff x="25400" y="25400"/>
              <a:chExt cx="874059" cy="867834"/>
            </a:xfrm>
          </p:grpSpPr>
          <p:sp>
            <p:nvSpPr>
              <p:cNvPr id="364" name="Rectangle"/>
              <p:cNvSpPr/>
              <p:nvPr/>
            </p:nvSpPr>
            <p:spPr>
              <a:xfrm>
                <a:off x="25400" y="25400"/>
                <a:ext cx="874059" cy="867834"/>
              </a:xfrm>
              <a:prstGeom prst="rect">
                <a:avLst/>
              </a:prstGeom>
              <a:solidFill>
                <a:srgbClr val="00A1FF">
                  <a:alpha val="347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aphicFrame>
            <p:nvGraphicFramePr>
              <p:cNvPr id="365" name="Taula"/>
              <p:cNvGraphicFramePr/>
              <p:nvPr/>
            </p:nvGraphicFramePr>
            <p:xfrm>
              <a:off x="25400" y="25400"/>
              <a:ext cx="855131" cy="852308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275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275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26155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B</a:t>
                          </a:r>
                          <a:r>
                            <a:rPr baseline="-5999"/>
                            <a:t>21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6155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67" name="*"/>
            <p:cNvSpPr txBox="1"/>
            <p:nvPr/>
          </p:nvSpPr>
          <p:spPr>
            <a:xfrm>
              <a:off x="851324" y="224448"/>
              <a:ext cx="302058" cy="721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/>
              </a:lvl1pPr>
            </a:lstStyle>
            <a:p>
              <a:r>
                <a:t>*</a:t>
              </a:r>
            </a:p>
          </p:txBody>
        </p:sp>
        <p:sp>
          <p:nvSpPr>
            <p:cNvPr id="368" name="*"/>
            <p:cNvSpPr txBox="1"/>
            <p:nvPr/>
          </p:nvSpPr>
          <p:spPr>
            <a:xfrm>
              <a:off x="3264324" y="224448"/>
              <a:ext cx="302058" cy="721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/>
              </a:lvl1pPr>
            </a:lstStyle>
            <a:p>
              <a:r>
                <a:t>*</a:t>
              </a:r>
            </a:p>
          </p:txBody>
        </p:sp>
        <p:sp>
          <p:nvSpPr>
            <p:cNvPr id="369" name="+"/>
            <p:cNvSpPr txBox="1"/>
            <p:nvPr/>
          </p:nvSpPr>
          <p:spPr>
            <a:xfrm>
              <a:off x="2029152" y="139750"/>
              <a:ext cx="388621" cy="634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r>
                <a:t>+</a:t>
              </a:r>
            </a:p>
          </p:txBody>
        </p:sp>
      </p:grpSp>
      <p:grpSp>
        <p:nvGrpSpPr>
          <p:cNvPr id="386" name="Grup"/>
          <p:cNvGrpSpPr/>
          <p:nvPr/>
        </p:nvGrpSpPr>
        <p:grpSpPr>
          <a:xfrm>
            <a:off x="17588880" y="10907644"/>
            <a:ext cx="4422749" cy="928472"/>
            <a:chOff x="9235" y="17643"/>
            <a:chExt cx="4422747" cy="928471"/>
          </a:xfrm>
        </p:grpSpPr>
        <p:grpSp>
          <p:nvGrpSpPr>
            <p:cNvPr id="373" name="Grup"/>
            <p:cNvGrpSpPr/>
            <p:nvPr/>
          </p:nvGrpSpPr>
          <p:grpSpPr>
            <a:xfrm>
              <a:off x="9235" y="30343"/>
              <a:ext cx="866426" cy="858181"/>
              <a:chOff x="-1" y="7756"/>
              <a:chExt cx="866424" cy="858179"/>
            </a:xfrm>
          </p:grpSpPr>
          <p:sp>
            <p:nvSpPr>
              <p:cNvPr id="371" name="1:1"/>
              <p:cNvSpPr/>
              <p:nvPr/>
            </p:nvSpPr>
            <p:spPr>
              <a:xfrm>
                <a:off x="-1" y="7756"/>
                <a:ext cx="866424" cy="858179"/>
              </a:xfrm>
              <a:prstGeom prst="rect">
                <a:avLst/>
              </a:prstGeom>
              <a:solidFill>
                <a:schemeClr val="accent4">
                  <a:alpha val="348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graphicFrame>
            <p:nvGraphicFramePr>
              <p:cNvPr id="372" name="Taula"/>
              <p:cNvGraphicFramePr/>
              <p:nvPr/>
            </p:nvGraphicFramePr>
            <p:xfrm>
              <a:off x="16163" y="15512"/>
              <a:ext cx="838198" cy="834381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19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91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17192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A</a:t>
                          </a:r>
                          <a:r>
                            <a:rPr baseline="-5999"/>
                            <a:t>21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7192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grpSp>
          <p:nvGrpSpPr>
            <p:cNvPr id="376" name="Grup"/>
            <p:cNvGrpSpPr/>
            <p:nvPr/>
          </p:nvGrpSpPr>
          <p:grpSpPr>
            <a:xfrm>
              <a:off x="2449179" y="17643"/>
              <a:ext cx="866425" cy="858181"/>
              <a:chOff x="8081" y="7756"/>
              <a:chExt cx="866424" cy="858179"/>
            </a:xfrm>
          </p:grpSpPr>
          <p:sp>
            <p:nvSpPr>
              <p:cNvPr id="374" name="1:1"/>
              <p:cNvSpPr/>
              <p:nvPr/>
            </p:nvSpPr>
            <p:spPr>
              <a:xfrm>
                <a:off x="8081" y="7756"/>
                <a:ext cx="866424" cy="858179"/>
              </a:xfrm>
              <a:prstGeom prst="rect">
                <a:avLst/>
              </a:prstGeom>
              <a:solidFill>
                <a:schemeClr val="accent4">
                  <a:alpha val="348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graphicFrame>
            <p:nvGraphicFramePr>
              <p:cNvPr id="375" name="Taula"/>
              <p:cNvGraphicFramePr/>
              <p:nvPr/>
            </p:nvGraphicFramePr>
            <p:xfrm>
              <a:off x="16163" y="15512"/>
              <a:ext cx="838199" cy="834381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19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91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17192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A</a:t>
                          </a:r>
                          <a:r>
                            <a:rPr baseline="-5999"/>
                            <a:t>22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7192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grpSp>
          <p:nvGrpSpPr>
            <p:cNvPr id="379" name="Grup"/>
            <p:cNvGrpSpPr/>
            <p:nvPr/>
          </p:nvGrpSpPr>
          <p:grpSpPr>
            <a:xfrm>
              <a:off x="1165131" y="25400"/>
              <a:ext cx="874061" cy="867835"/>
              <a:chOff x="25400" y="25400"/>
              <a:chExt cx="874059" cy="867834"/>
            </a:xfrm>
          </p:grpSpPr>
          <p:sp>
            <p:nvSpPr>
              <p:cNvPr id="377" name="Rectangle"/>
              <p:cNvSpPr/>
              <p:nvPr/>
            </p:nvSpPr>
            <p:spPr>
              <a:xfrm>
                <a:off x="25400" y="25400"/>
                <a:ext cx="874059" cy="867834"/>
              </a:xfrm>
              <a:prstGeom prst="rect">
                <a:avLst/>
              </a:prstGeom>
              <a:solidFill>
                <a:srgbClr val="00A1FF">
                  <a:alpha val="347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aphicFrame>
            <p:nvGraphicFramePr>
              <p:cNvPr id="378" name="Taula"/>
              <p:cNvGraphicFramePr/>
              <p:nvPr/>
            </p:nvGraphicFramePr>
            <p:xfrm>
              <a:off x="25400" y="25400"/>
              <a:ext cx="855130" cy="852308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275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275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26155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B</a:t>
                          </a:r>
                          <a:r>
                            <a:rPr baseline="-5999"/>
                            <a:t>12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6155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grpSp>
          <p:nvGrpSpPr>
            <p:cNvPr id="382" name="Grup"/>
            <p:cNvGrpSpPr/>
            <p:nvPr/>
          </p:nvGrpSpPr>
          <p:grpSpPr>
            <a:xfrm>
              <a:off x="3557922" y="25400"/>
              <a:ext cx="874060" cy="867835"/>
              <a:chOff x="25400" y="25400"/>
              <a:chExt cx="874059" cy="867834"/>
            </a:xfrm>
          </p:grpSpPr>
          <p:sp>
            <p:nvSpPr>
              <p:cNvPr id="380" name="Rectangle"/>
              <p:cNvSpPr/>
              <p:nvPr/>
            </p:nvSpPr>
            <p:spPr>
              <a:xfrm>
                <a:off x="25400" y="25400"/>
                <a:ext cx="874059" cy="867834"/>
              </a:xfrm>
              <a:prstGeom prst="rect">
                <a:avLst/>
              </a:prstGeom>
              <a:solidFill>
                <a:srgbClr val="00A1FF">
                  <a:alpha val="347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aphicFrame>
            <p:nvGraphicFramePr>
              <p:cNvPr id="381" name="Taula"/>
              <p:cNvGraphicFramePr/>
              <p:nvPr/>
            </p:nvGraphicFramePr>
            <p:xfrm>
              <a:off x="25400" y="25400"/>
              <a:ext cx="855131" cy="852308"/>
            </p:xfrm>
            <a:graphic>
              <a:graphicData uri="http://schemas.openxmlformats.org/drawingml/2006/table">
                <a:tbl>
                  <a:tblPr>
                    <a:tableStyleId>{C7B018BB-80A7-4F77-B60F-C8B233D01FF8}</a:tableStyleId>
                  </a:tblPr>
                  <a:tblGrid>
                    <a:gridCol w="4275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275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26155">
                    <a:tc rowSpan="2" gridSpan="2">
                      <a:txBody>
                        <a:bodyPr/>
                        <a:lstStyle/>
                        <a:p>
                          <a:pPr algn="ctr" defTabSz="91440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defRPr sz="2800" b="1"/>
                          </a:pPr>
                          <a:r>
                            <a:t>B</a:t>
                          </a:r>
                          <a:r>
                            <a:rPr baseline="-5999"/>
                            <a:t>22</a:t>
                          </a:r>
                        </a:p>
                      </a:txBody>
                      <a:tcPr marL="50800" marR="50800" marT="50800" marB="50800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536773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536773"/>
                          </a:solidFill>
                          <a:miter lim="400000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6155">
                    <a:tc gridSpan="2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p:grpSp>
        <p:sp>
          <p:nvSpPr>
            <p:cNvPr id="383" name="*"/>
            <p:cNvSpPr txBox="1"/>
            <p:nvPr/>
          </p:nvSpPr>
          <p:spPr>
            <a:xfrm>
              <a:off x="851324" y="224448"/>
              <a:ext cx="302058" cy="721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/>
              </a:lvl1pPr>
            </a:lstStyle>
            <a:p>
              <a:r>
                <a:t>*</a:t>
              </a:r>
            </a:p>
          </p:txBody>
        </p:sp>
        <p:sp>
          <p:nvSpPr>
            <p:cNvPr id="384" name="*"/>
            <p:cNvSpPr txBox="1"/>
            <p:nvPr/>
          </p:nvSpPr>
          <p:spPr>
            <a:xfrm>
              <a:off x="3264324" y="224448"/>
              <a:ext cx="302058" cy="721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/>
              </a:lvl1pPr>
            </a:lstStyle>
            <a:p>
              <a:r>
                <a:t>*</a:t>
              </a:r>
            </a:p>
          </p:txBody>
        </p:sp>
        <p:sp>
          <p:nvSpPr>
            <p:cNvPr id="385" name="+"/>
            <p:cNvSpPr txBox="1"/>
            <p:nvPr/>
          </p:nvSpPr>
          <p:spPr>
            <a:xfrm>
              <a:off x="2029151" y="139750"/>
              <a:ext cx="388621" cy="634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r>
                <a:t>+</a:t>
              </a:r>
            </a:p>
          </p:txBody>
        </p:sp>
      </p:grpSp>
      <p:sp>
        <p:nvSpPr>
          <p:cNvPr id="387" name="Rectangle"/>
          <p:cNvSpPr/>
          <p:nvPr/>
        </p:nvSpPr>
        <p:spPr>
          <a:xfrm rot="5400000" flipH="1">
            <a:off x="11940588" y="2709205"/>
            <a:ext cx="1316237" cy="3209728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8" name="Rectangle"/>
          <p:cNvSpPr/>
          <p:nvPr/>
        </p:nvSpPr>
        <p:spPr>
          <a:xfrm>
            <a:off x="16297520" y="2224709"/>
            <a:ext cx="1485305" cy="2821121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9" name="Línia"/>
          <p:cNvSpPr/>
          <p:nvPr/>
        </p:nvSpPr>
        <p:spPr>
          <a:xfrm flipH="1">
            <a:off x="14995667" y="5146245"/>
            <a:ext cx="453120" cy="453120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0" name="Línia"/>
          <p:cNvSpPr/>
          <p:nvPr/>
        </p:nvSpPr>
        <p:spPr>
          <a:xfrm>
            <a:off x="17167619" y="5146245"/>
            <a:ext cx="453120" cy="453120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1" name="A: Matrix (NxN)…"/>
          <p:cNvSpPr txBox="1"/>
          <p:nvPr/>
        </p:nvSpPr>
        <p:spPr>
          <a:xfrm>
            <a:off x="1311142" y="4119224"/>
            <a:ext cx="7629483" cy="5950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A: Matrix (</a:t>
            </a:r>
            <a:r>
              <a:rPr dirty="0" err="1"/>
              <a:t>NxN</a:t>
            </a:r>
            <a:r>
              <a:rPr dirty="0"/>
              <a:t>)</a:t>
            </a:r>
          </a:p>
          <a:p>
            <a:pPr>
              <a:lnSpc>
                <a:spcPct val="1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B: Matrix (</a:t>
            </a:r>
            <a:r>
              <a:rPr dirty="0" err="1"/>
              <a:t>NxN</a:t>
            </a:r>
            <a:r>
              <a:rPr dirty="0"/>
              <a:t>)</a:t>
            </a:r>
          </a:p>
          <a:p>
            <a:pPr>
              <a:lnSpc>
                <a:spcPct val="1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C: new </a:t>
            </a:r>
            <a:r>
              <a:rPr dirty="0" err="1"/>
              <a:t>NxN</a:t>
            </a:r>
            <a:r>
              <a:rPr dirty="0"/>
              <a:t> matrix (initialized 0)</a:t>
            </a:r>
          </a:p>
          <a:p>
            <a:pPr>
              <a:lnSpc>
                <a:spcPct val="1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n: </a:t>
            </a:r>
            <a:r>
              <a:rPr dirty="0" err="1"/>
              <a:t>A.rows</a:t>
            </a:r>
            <a:endParaRPr dirty="0"/>
          </a:p>
          <a:p>
            <a:pPr>
              <a:lnSpc>
                <a:spcPct val="1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>
                <a:solidFill>
                  <a:srgbClr val="0433FF"/>
                </a:solidFill>
              </a:rPr>
              <a:t>for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>
                <a:solidFill>
                  <a:srgbClr val="0433FF"/>
                </a:solidFill>
              </a:rPr>
              <a:t>in</a:t>
            </a:r>
            <a:r>
              <a:rPr dirty="0"/>
              <a:t> 1 </a:t>
            </a:r>
            <a:r>
              <a:rPr dirty="0">
                <a:solidFill>
                  <a:srgbClr val="0433FF"/>
                </a:solidFill>
              </a:rPr>
              <a:t>to</a:t>
            </a:r>
            <a:r>
              <a:rPr dirty="0"/>
              <a:t> n</a:t>
            </a:r>
          </a:p>
          <a:p>
            <a:pPr lvl="1">
              <a:lnSpc>
                <a:spcPct val="1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</a:t>
            </a:r>
            <a:r>
              <a:rPr dirty="0">
                <a:solidFill>
                  <a:srgbClr val="0433FF"/>
                </a:solidFill>
              </a:rPr>
              <a:t>for</a:t>
            </a:r>
            <a:r>
              <a:rPr dirty="0"/>
              <a:t> j </a:t>
            </a:r>
            <a:r>
              <a:rPr dirty="0">
                <a:solidFill>
                  <a:srgbClr val="0433FF"/>
                </a:solidFill>
              </a:rPr>
              <a:t>in</a:t>
            </a:r>
            <a:r>
              <a:rPr dirty="0"/>
              <a:t> 1 </a:t>
            </a:r>
            <a:r>
              <a:rPr dirty="0">
                <a:solidFill>
                  <a:srgbClr val="0433FF"/>
                </a:solidFill>
              </a:rPr>
              <a:t>to</a:t>
            </a:r>
            <a:r>
              <a:rPr dirty="0"/>
              <a:t> n</a:t>
            </a:r>
          </a:p>
          <a:p>
            <a:pPr lvl="2">
              <a:lnSpc>
                <a:spcPct val="1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    </a:t>
            </a:r>
            <a:r>
              <a:rPr dirty="0">
                <a:solidFill>
                  <a:srgbClr val="0433FF"/>
                </a:solidFill>
              </a:rPr>
              <a:t>for</a:t>
            </a:r>
            <a:r>
              <a:rPr dirty="0"/>
              <a:t> k </a:t>
            </a:r>
            <a:r>
              <a:rPr dirty="0">
                <a:solidFill>
                  <a:srgbClr val="0433FF"/>
                </a:solidFill>
              </a:rPr>
              <a:t>in</a:t>
            </a:r>
            <a:r>
              <a:rPr dirty="0"/>
              <a:t> 1 </a:t>
            </a:r>
            <a:r>
              <a:rPr dirty="0">
                <a:solidFill>
                  <a:srgbClr val="0433FF"/>
                </a:solidFill>
              </a:rPr>
              <a:t>to</a:t>
            </a:r>
            <a:r>
              <a:rPr dirty="0"/>
              <a:t> n</a:t>
            </a:r>
          </a:p>
          <a:p>
            <a:pPr lvl="1">
              <a:lnSpc>
                <a:spcPct val="1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        </a:t>
            </a:r>
            <a:r>
              <a:rPr dirty="0" err="1"/>
              <a:t>c</a:t>
            </a:r>
            <a:r>
              <a:rPr baseline="-5999" dirty="0" err="1"/>
              <a:t>ij</a:t>
            </a:r>
            <a:r>
              <a:rPr dirty="0"/>
              <a:t> = </a:t>
            </a:r>
            <a:r>
              <a:rPr dirty="0" err="1"/>
              <a:t>c</a:t>
            </a:r>
            <a:r>
              <a:rPr baseline="-5999" dirty="0" err="1"/>
              <a:t>ij</a:t>
            </a:r>
            <a:r>
              <a:rPr dirty="0"/>
              <a:t> + </a:t>
            </a:r>
            <a:r>
              <a:rPr dirty="0" err="1"/>
              <a:t>a</a:t>
            </a:r>
            <a:r>
              <a:rPr baseline="-5999" dirty="0" err="1"/>
              <a:t>ik</a:t>
            </a:r>
            <a:r>
              <a:rPr dirty="0"/>
              <a:t> * </a:t>
            </a:r>
            <a:r>
              <a:rPr dirty="0" err="1"/>
              <a:t>b</a:t>
            </a:r>
            <a:r>
              <a:rPr baseline="-5999" dirty="0" err="1"/>
              <a:t>kj</a:t>
            </a:r>
            <a:endParaRPr baseline="-5999" dirty="0"/>
          </a:p>
          <a:p>
            <a:pPr lvl="1">
              <a:lnSpc>
                <a:spcPct val="10000"/>
              </a:lnSpc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>
                <a:solidFill>
                  <a:srgbClr val="0433FF"/>
                </a:solidFill>
              </a:rPr>
              <a:t>return</a:t>
            </a:r>
            <a:r>
              <a:rPr dirty="0"/>
              <a:t> C</a:t>
            </a:r>
          </a:p>
        </p:txBody>
      </p:sp>
      <p:sp>
        <p:nvSpPr>
          <p:cNvPr id="92" name="HDF5 data files">
            <a:extLst>
              <a:ext uri="{FF2B5EF4-FFF2-40B4-BE49-F238E27FC236}">
                <a16:creationId xmlns:a16="http://schemas.microsoft.com/office/drawing/2014/main" id="{F8D9BD5B-358A-CC4C-93EA-9B3A3EA01682}"/>
              </a:ext>
            </a:extLst>
          </p:cNvPr>
          <p:cNvSpPr txBox="1"/>
          <p:nvPr/>
        </p:nvSpPr>
        <p:spPr>
          <a:xfrm>
            <a:off x="1087966" y="86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rPr lang="en" dirty="0"/>
              <a:t>Block-wise Algorithms - Matrix Multiplication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17248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HDF5 data files">
            <a:extLst>
              <a:ext uri="{FF2B5EF4-FFF2-40B4-BE49-F238E27FC236}">
                <a16:creationId xmlns:a16="http://schemas.microsoft.com/office/drawing/2014/main" id="{F8D9BD5B-358A-CC4C-93EA-9B3A3EA01682}"/>
              </a:ext>
            </a:extLst>
          </p:cNvPr>
          <p:cNvSpPr txBox="1"/>
          <p:nvPr/>
        </p:nvSpPr>
        <p:spPr>
          <a:xfrm>
            <a:off x="1087966" y="86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rPr lang="en" dirty="0"/>
              <a:t>Block-wise Algorithms – SVD</a:t>
            </a:r>
          </a:p>
          <a:p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04F7EA0-6E7B-814C-80B9-755457FFB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569" y="2068299"/>
            <a:ext cx="18024862" cy="1105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059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BC0EE28D-EF15-4C45-BC4C-B29C44F551F4}"/>
              </a:ext>
            </a:extLst>
          </p:cNvPr>
          <p:cNvGrpSpPr/>
          <p:nvPr/>
        </p:nvGrpSpPr>
        <p:grpSpPr>
          <a:xfrm>
            <a:off x="1873398" y="2138051"/>
            <a:ext cx="21609308" cy="11399529"/>
            <a:chOff x="2661973" y="1102211"/>
            <a:chExt cx="18484689" cy="9667734"/>
          </a:xfrm>
        </p:grpSpPr>
        <p:sp>
          <p:nvSpPr>
            <p:cNvPr id="189" name="Part frontal del cervell"/>
            <p:cNvSpPr/>
            <p:nvPr/>
          </p:nvSpPr>
          <p:spPr>
            <a:xfrm>
              <a:off x="12755787" y="2661202"/>
              <a:ext cx="7924406" cy="6580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6" extrusionOk="0">
                  <a:moveTo>
                    <a:pt x="8302" y="9"/>
                  </a:moveTo>
                  <a:cubicBezTo>
                    <a:pt x="6982" y="101"/>
                    <a:pt x="5943" y="867"/>
                    <a:pt x="5256" y="1602"/>
                  </a:cubicBezTo>
                  <a:cubicBezTo>
                    <a:pt x="5021" y="1852"/>
                    <a:pt x="4829" y="2167"/>
                    <a:pt x="4726" y="2528"/>
                  </a:cubicBezTo>
                  <a:cubicBezTo>
                    <a:pt x="4627" y="2877"/>
                    <a:pt x="4605" y="3232"/>
                    <a:pt x="4671" y="3567"/>
                  </a:cubicBezTo>
                  <a:cubicBezTo>
                    <a:pt x="4747" y="3948"/>
                    <a:pt x="4927" y="4283"/>
                    <a:pt x="5162" y="4487"/>
                  </a:cubicBezTo>
                  <a:cubicBezTo>
                    <a:pt x="5228" y="4546"/>
                    <a:pt x="5327" y="4527"/>
                    <a:pt x="5370" y="4448"/>
                  </a:cubicBezTo>
                  <a:cubicBezTo>
                    <a:pt x="5730" y="3830"/>
                    <a:pt x="6309" y="3389"/>
                    <a:pt x="6844" y="3323"/>
                  </a:cubicBezTo>
                  <a:cubicBezTo>
                    <a:pt x="6925" y="3310"/>
                    <a:pt x="7003" y="3371"/>
                    <a:pt x="7024" y="3463"/>
                  </a:cubicBezTo>
                  <a:cubicBezTo>
                    <a:pt x="7052" y="3587"/>
                    <a:pt x="6985" y="3704"/>
                    <a:pt x="6881" y="3711"/>
                  </a:cubicBezTo>
                  <a:cubicBezTo>
                    <a:pt x="6434" y="3770"/>
                    <a:pt x="5949" y="4146"/>
                    <a:pt x="5638" y="4678"/>
                  </a:cubicBezTo>
                  <a:cubicBezTo>
                    <a:pt x="5431" y="5033"/>
                    <a:pt x="5343" y="5387"/>
                    <a:pt x="5392" y="5670"/>
                  </a:cubicBezTo>
                  <a:cubicBezTo>
                    <a:pt x="5409" y="5768"/>
                    <a:pt x="5375" y="5873"/>
                    <a:pt x="5293" y="5912"/>
                  </a:cubicBezTo>
                  <a:cubicBezTo>
                    <a:pt x="5272" y="5919"/>
                    <a:pt x="5256" y="5926"/>
                    <a:pt x="5234" y="5926"/>
                  </a:cubicBezTo>
                  <a:cubicBezTo>
                    <a:pt x="5157" y="5926"/>
                    <a:pt x="5092" y="5866"/>
                    <a:pt x="5075" y="5774"/>
                  </a:cubicBezTo>
                  <a:cubicBezTo>
                    <a:pt x="5037" y="5590"/>
                    <a:pt x="5043" y="5387"/>
                    <a:pt x="5087" y="5177"/>
                  </a:cubicBezTo>
                  <a:cubicBezTo>
                    <a:pt x="5114" y="5046"/>
                    <a:pt x="5071" y="4907"/>
                    <a:pt x="4978" y="4822"/>
                  </a:cubicBezTo>
                  <a:cubicBezTo>
                    <a:pt x="4672" y="4559"/>
                    <a:pt x="4443" y="4139"/>
                    <a:pt x="4350" y="3666"/>
                  </a:cubicBezTo>
                  <a:cubicBezTo>
                    <a:pt x="4323" y="3534"/>
                    <a:pt x="4306" y="3403"/>
                    <a:pt x="4306" y="3272"/>
                  </a:cubicBezTo>
                  <a:cubicBezTo>
                    <a:pt x="4301" y="3101"/>
                    <a:pt x="4175" y="2982"/>
                    <a:pt x="4038" y="3015"/>
                  </a:cubicBezTo>
                  <a:cubicBezTo>
                    <a:pt x="3503" y="3159"/>
                    <a:pt x="2363" y="3724"/>
                    <a:pt x="1332" y="5524"/>
                  </a:cubicBezTo>
                  <a:cubicBezTo>
                    <a:pt x="595" y="6917"/>
                    <a:pt x="279" y="8480"/>
                    <a:pt x="426" y="9302"/>
                  </a:cubicBezTo>
                  <a:cubicBezTo>
                    <a:pt x="443" y="9492"/>
                    <a:pt x="486" y="9670"/>
                    <a:pt x="541" y="9827"/>
                  </a:cubicBezTo>
                  <a:cubicBezTo>
                    <a:pt x="595" y="9978"/>
                    <a:pt x="748" y="10038"/>
                    <a:pt x="868" y="9953"/>
                  </a:cubicBezTo>
                  <a:cubicBezTo>
                    <a:pt x="1179" y="9729"/>
                    <a:pt x="1484" y="9624"/>
                    <a:pt x="1751" y="9585"/>
                  </a:cubicBezTo>
                  <a:cubicBezTo>
                    <a:pt x="2292" y="9500"/>
                    <a:pt x="2756" y="9664"/>
                    <a:pt x="3051" y="9815"/>
                  </a:cubicBezTo>
                  <a:cubicBezTo>
                    <a:pt x="3231" y="9907"/>
                    <a:pt x="3400" y="10019"/>
                    <a:pt x="3542" y="10144"/>
                  </a:cubicBezTo>
                  <a:cubicBezTo>
                    <a:pt x="3635" y="10222"/>
                    <a:pt x="3765" y="10190"/>
                    <a:pt x="3825" y="10072"/>
                  </a:cubicBezTo>
                  <a:cubicBezTo>
                    <a:pt x="3967" y="9789"/>
                    <a:pt x="4148" y="9553"/>
                    <a:pt x="4350" y="9382"/>
                  </a:cubicBezTo>
                  <a:cubicBezTo>
                    <a:pt x="4416" y="9329"/>
                    <a:pt x="4507" y="9328"/>
                    <a:pt x="4562" y="9400"/>
                  </a:cubicBezTo>
                  <a:cubicBezTo>
                    <a:pt x="4638" y="9492"/>
                    <a:pt x="4623" y="9638"/>
                    <a:pt x="4541" y="9704"/>
                  </a:cubicBezTo>
                  <a:cubicBezTo>
                    <a:pt x="4170" y="10006"/>
                    <a:pt x="3885" y="10617"/>
                    <a:pt x="3820" y="11260"/>
                  </a:cubicBezTo>
                  <a:cubicBezTo>
                    <a:pt x="3776" y="11687"/>
                    <a:pt x="3836" y="12056"/>
                    <a:pt x="3989" y="12273"/>
                  </a:cubicBezTo>
                  <a:cubicBezTo>
                    <a:pt x="4043" y="12351"/>
                    <a:pt x="4055" y="12463"/>
                    <a:pt x="4001" y="12542"/>
                  </a:cubicBezTo>
                  <a:cubicBezTo>
                    <a:pt x="3968" y="12588"/>
                    <a:pt x="3924" y="12607"/>
                    <a:pt x="3875" y="12607"/>
                  </a:cubicBezTo>
                  <a:cubicBezTo>
                    <a:pt x="3831" y="12607"/>
                    <a:pt x="3788" y="12588"/>
                    <a:pt x="3755" y="12542"/>
                  </a:cubicBezTo>
                  <a:cubicBezTo>
                    <a:pt x="3531" y="12239"/>
                    <a:pt x="3438" y="11765"/>
                    <a:pt x="3493" y="11207"/>
                  </a:cubicBezTo>
                  <a:cubicBezTo>
                    <a:pt x="3503" y="11102"/>
                    <a:pt x="3520" y="11004"/>
                    <a:pt x="3542" y="10899"/>
                  </a:cubicBezTo>
                  <a:cubicBezTo>
                    <a:pt x="3569" y="10774"/>
                    <a:pt x="3537" y="10635"/>
                    <a:pt x="3455" y="10550"/>
                  </a:cubicBezTo>
                  <a:cubicBezTo>
                    <a:pt x="3122" y="10202"/>
                    <a:pt x="2472" y="9868"/>
                    <a:pt x="1801" y="9973"/>
                  </a:cubicBezTo>
                  <a:cubicBezTo>
                    <a:pt x="1774" y="9980"/>
                    <a:pt x="1746" y="9979"/>
                    <a:pt x="1719" y="9985"/>
                  </a:cubicBezTo>
                  <a:cubicBezTo>
                    <a:pt x="1113" y="10110"/>
                    <a:pt x="606" y="10616"/>
                    <a:pt x="355" y="11299"/>
                  </a:cubicBezTo>
                  <a:cubicBezTo>
                    <a:pt x="126" y="11930"/>
                    <a:pt x="0" y="12621"/>
                    <a:pt x="0" y="13351"/>
                  </a:cubicBezTo>
                  <a:cubicBezTo>
                    <a:pt x="0" y="16287"/>
                    <a:pt x="2063" y="18664"/>
                    <a:pt x="4606" y="18664"/>
                  </a:cubicBezTo>
                  <a:cubicBezTo>
                    <a:pt x="5899" y="18664"/>
                    <a:pt x="7073" y="18046"/>
                    <a:pt x="7908" y="17054"/>
                  </a:cubicBezTo>
                  <a:cubicBezTo>
                    <a:pt x="7957" y="17002"/>
                    <a:pt x="7946" y="16897"/>
                    <a:pt x="7880" y="16851"/>
                  </a:cubicBezTo>
                  <a:cubicBezTo>
                    <a:pt x="7766" y="16772"/>
                    <a:pt x="7661" y="16687"/>
                    <a:pt x="7563" y="16595"/>
                  </a:cubicBezTo>
                  <a:cubicBezTo>
                    <a:pt x="7503" y="16535"/>
                    <a:pt x="7477" y="16425"/>
                    <a:pt x="7521" y="16340"/>
                  </a:cubicBezTo>
                  <a:cubicBezTo>
                    <a:pt x="7575" y="16228"/>
                    <a:pt x="7690" y="16208"/>
                    <a:pt x="7766" y="16280"/>
                  </a:cubicBezTo>
                  <a:cubicBezTo>
                    <a:pt x="7952" y="16471"/>
                    <a:pt x="8651" y="17023"/>
                    <a:pt x="9289" y="17030"/>
                  </a:cubicBezTo>
                  <a:cubicBezTo>
                    <a:pt x="10009" y="17036"/>
                    <a:pt x="10599" y="16305"/>
                    <a:pt x="10599" y="15412"/>
                  </a:cubicBezTo>
                  <a:cubicBezTo>
                    <a:pt x="10599" y="15228"/>
                    <a:pt x="10571" y="15051"/>
                    <a:pt x="10527" y="14886"/>
                  </a:cubicBezTo>
                  <a:cubicBezTo>
                    <a:pt x="10374" y="14453"/>
                    <a:pt x="10080" y="14139"/>
                    <a:pt x="9649" y="13942"/>
                  </a:cubicBezTo>
                  <a:cubicBezTo>
                    <a:pt x="8716" y="13515"/>
                    <a:pt x="7390" y="13783"/>
                    <a:pt x="6615" y="14256"/>
                  </a:cubicBezTo>
                  <a:cubicBezTo>
                    <a:pt x="5846" y="14722"/>
                    <a:pt x="5343" y="15578"/>
                    <a:pt x="5338" y="15584"/>
                  </a:cubicBezTo>
                  <a:lnTo>
                    <a:pt x="5310" y="15630"/>
                  </a:lnTo>
                  <a:cubicBezTo>
                    <a:pt x="5261" y="15715"/>
                    <a:pt x="5152" y="15722"/>
                    <a:pt x="5097" y="15630"/>
                  </a:cubicBezTo>
                  <a:lnTo>
                    <a:pt x="5070" y="15584"/>
                  </a:lnTo>
                  <a:cubicBezTo>
                    <a:pt x="4442" y="14527"/>
                    <a:pt x="2920" y="14106"/>
                    <a:pt x="2046" y="14736"/>
                  </a:cubicBezTo>
                  <a:cubicBezTo>
                    <a:pt x="1970" y="14789"/>
                    <a:pt x="1872" y="14768"/>
                    <a:pt x="1823" y="14683"/>
                  </a:cubicBezTo>
                  <a:cubicBezTo>
                    <a:pt x="1768" y="14591"/>
                    <a:pt x="1791" y="14461"/>
                    <a:pt x="1872" y="14402"/>
                  </a:cubicBezTo>
                  <a:cubicBezTo>
                    <a:pt x="2773" y="13738"/>
                    <a:pt x="4213" y="14026"/>
                    <a:pt x="5043" y="14946"/>
                  </a:cubicBezTo>
                  <a:cubicBezTo>
                    <a:pt x="5136" y="15044"/>
                    <a:pt x="5271" y="15039"/>
                    <a:pt x="5353" y="14934"/>
                  </a:cubicBezTo>
                  <a:cubicBezTo>
                    <a:pt x="5593" y="14618"/>
                    <a:pt x="5981" y="14190"/>
                    <a:pt x="6467" y="13895"/>
                  </a:cubicBezTo>
                  <a:cubicBezTo>
                    <a:pt x="7323" y="13376"/>
                    <a:pt x="8732" y="13093"/>
                    <a:pt x="9763" y="13560"/>
                  </a:cubicBezTo>
                  <a:cubicBezTo>
                    <a:pt x="10052" y="13691"/>
                    <a:pt x="10292" y="13876"/>
                    <a:pt x="10478" y="14106"/>
                  </a:cubicBezTo>
                  <a:cubicBezTo>
                    <a:pt x="10489" y="14067"/>
                    <a:pt x="10506" y="14020"/>
                    <a:pt x="10517" y="13981"/>
                  </a:cubicBezTo>
                  <a:cubicBezTo>
                    <a:pt x="10446" y="12161"/>
                    <a:pt x="9840" y="11095"/>
                    <a:pt x="8634" y="10649"/>
                  </a:cubicBezTo>
                  <a:cubicBezTo>
                    <a:pt x="8547" y="10616"/>
                    <a:pt x="8491" y="10511"/>
                    <a:pt x="8513" y="10412"/>
                  </a:cubicBezTo>
                  <a:cubicBezTo>
                    <a:pt x="8535" y="10301"/>
                    <a:pt x="8628" y="10236"/>
                    <a:pt x="8721" y="10269"/>
                  </a:cubicBezTo>
                  <a:cubicBezTo>
                    <a:pt x="9289" y="10472"/>
                    <a:pt x="9735" y="10806"/>
                    <a:pt x="10074" y="11273"/>
                  </a:cubicBezTo>
                  <a:cubicBezTo>
                    <a:pt x="10139" y="11358"/>
                    <a:pt x="10254" y="11359"/>
                    <a:pt x="10309" y="11260"/>
                  </a:cubicBezTo>
                  <a:cubicBezTo>
                    <a:pt x="10483" y="10971"/>
                    <a:pt x="10599" y="10564"/>
                    <a:pt x="10599" y="10117"/>
                  </a:cubicBezTo>
                  <a:cubicBezTo>
                    <a:pt x="10599" y="9795"/>
                    <a:pt x="10538" y="9500"/>
                    <a:pt x="10440" y="9244"/>
                  </a:cubicBezTo>
                  <a:cubicBezTo>
                    <a:pt x="10435" y="9231"/>
                    <a:pt x="10429" y="9216"/>
                    <a:pt x="10423" y="9203"/>
                  </a:cubicBezTo>
                  <a:cubicBezTo>
                    <a:pt x="10423" y="9203"/>
                    <a:pt x="10423" y="9204"/>
                    <a:pt x="10423" y="9197"/>
                  </a:cubicBezTo>
                  <a:cubicBezTo>
                    <a:pt x="10401" y="9151"/>
                    <a:pt x="10386" y="9105"/>
                    <a:pt x="10358" y="9059"/>
                  </a:cubicBezTo>
                  <a:cubicBezTo>
                    <a:pt x="10336" y="9013"/>
                    <a:pt x="10315" y="8968"/>
                    <a:pt x="10299" y="8916"/>
                  </a:cubicBezTo>
                  <a:cubicBezTo>
                    <a:pt x="10135" y="8627"/>
                    <a:pt x="9867" y="8383"/>
                    <a:pt x="9518" y="8199"/>
                  </a:cubicBezTo>
                  <a:cubicBezTo>
                    <a:pt x="8868" y="7864"/>
                    <a:pt x="8082" y="7825"/>
                    <a:pt x="7558" y="8101"/>
                  </a:cubicBezTo>
                  <a:cubicBezTo>
                    <a:pt x="6952" y="8423"/>
                    <a:pt x="6505" y="9079"/>
                    <a:pt x="6390" y="9815"/>
                  </a:cubicBezTo>
                  <a:cubicBezTo>
                    <a:pt x="6314" y="10295"/>
                    <a:pt x="6352" y="11018"/>
                    <a:pt x="6953" y="11747"/>
                  </a:cubicBezTo>
                  <a:cubicBezTo>
                    <a:pt x="7018" y="11826"/>
                    <a:pt x="7024" y="11964"/>
                    <a:pt x="6953" y="12043"/>
                  </a:cubicBezTo>
                  <a:cubicBezTo>
                    <a:pt x="6920" y="12076"/>
                    <a:pt x="6882" y="12088"/>
                    <a:pt x="6844" y="12088"/>
                  </a:cubicBezTo>
                  <a:cubicBezTo>
                    <a:pt x="6800" y="12088"/>
                    <a:pt x="6762" y="12068"/>
                    <a:pt x="6729" y="12028"/>
                  </a:cubicBezTo>
                  <a:cubicBezTo>
                    <a:pt x="6178" y="11365"/>
                    <a:pt x="5949" y="10558"/>
                    <a:pt x="6074" y="9743"/>
                  </a:cubicBezTo>
                  <a:cubicBezTo>
                    <a:pt x="6102" y="9572"/>
                    <a:pt x="6139" y="9408"/>
                    <a:pt x="6194" y="9250"/>
                  </a:cubicBezTo>
                  <a:cubicBezTo>
                    <a:pt x="6248" y="9093"/>
                    <a:pt x="6238" y="8908"/>
                    <a:pt x="6156" y="8764"/>
                  </a:cubicBezTo>
                  <a:cubicBezTo>
                    <a:pt x="6145" y="8744"/>
                    <a:pt x="6139" y="8738"/>
                    <a:pt x="6139" y="8731"/>
                  </a:cubicBezTo>
                  <a:cubicBezTo>
                    <a:pt x="5932" y="8324"/>
                    <a:pt x="4863" y="6766"/>
                    <a:pt x="2718" y="7056"/>
                  </a:cubicBezTo>
                  <a:cubicBezTo>
                    <a:pt x="2620" y="7069"/>
                    <a:pt x="2527" y="6971"/>
                    <a:pt x="2538" y="6846"/>
                  </a:cubicBezTo>
                  <a:cubicBezTo>
                    <a:pt x="2543" y="6748"/>
                    <a:pt x="2609" y="6674"/>
                    <a:pt x="2691" y="6668"/>
                  </a:cubicBezTo>
                  <a:cubicBezTo>
                    <a:pt x="4650" y="6411"/>
                    <a:pt x="5904" y="7628"/>
                    <a:pt x="6390" y="8429"/>
                  </a:cubicBezTo>
                  <a:cubicBezTo>
                    <a:pt x="6445" y="8521"/>
                    <a:pt x="6560" y="8527"/>
                    <a:pt x="6625" y="8441"/>
                  </a:cubicBezTo>
                  <a:cubicBezTo>
                    <a:pt x="6849" y="8146"/>
                    <a:pt x="7122" y="7904"/>
                    <a:pt x="7439" y="7739"/>
                  </a:cubicBezTo>
                  <a:cubicBezTo>
                    <a:pt x="8039" y="7424"/>
                    <a:pt x="8928" y="7463"/>
                    <a:pt x="9654" y="7838"/>
                  </a:cubicBezTo>
                  <a:cubicBezTo>
                    <a:pt x="9916" y="7969"/>
                    <a:pt x="10134" y="8140"/>
                    <a:pt x="10314" y="8337"/>
                  </a:cubicBezTo>
                  <a:cubicBezTo>
                    <a:pt x="10330" y="8297"/>
                    <a:pt x="10347" y="8251"/>
                    <a:pt x="10363" y="8211"/>
                  </a:cubicBezTo>
                  <a:cubicBezTo>
                    <a:pt x="10511" y="7929"/>
                    <a:pt x="10599" y="7561"/>
                    <a:pt x="10599" y="7160"/>
                  </a:cubicBezTo>
                  <a:cubicBezTo>
                    <a:pt x="10599" y="6714"/>
                    <a:pt x="10489" y="6312"/>
                    <a:pt x="10309" y="6017"/>
                  </a:cubicBezTo>
                  <a:cubicBezTo>
                    <a:pt x="10303" y="6010"/>
                    <a:pt x="10304" y="6005"/>
                    <a:pt x="10299" y="5998"/>
                  </a:cubicBezTo>
                  <a:cubicBezTo>
                    <a:pt x="10206" y="5841"/>
                    <a:pt x="10041" y="5760"/>
                    <a:pt x="9883" y="5820"/>
                  </a:cubicBezTo>
                  <a:cubicBezTo>
                    <a:pt x="9675" y="5898"/>
                    <a:pt x="9462" y="5932"/>
                    <a:pt x="9255" y="5932"/>
                  </a:cubicBezTo>
                  <a:cubicBezTo>
                    <a:pt x="8949" y="5932"/>
                    <a:pt x="8660" y="5861"/>
                    <a:pt x="8436" y="5762"/>
                  </a:cubicBezTo>
                  <a:cubicBezTo>
                    <a:pt x="8360" y="5729"/>
                    <a:pt x="8311" y="5637"/>
                    <a:pt x="8327" y="5538"/>
                  </a:cubicBezTo>
                  <a:cubicBezTo>
                    <a:pt x="8344" y="5413"/>
                    <a:pt x="8453" y="5347"/>
                    <a:pt x="8546" y="5386"/>
                  </a:cubicBezTo>
                  <a:cubicBezTo>
                    <a:pt x="8960" y="5577"/>
                    <a:pt x="9589" y="5624"/>
                    <a:pt x="10053" y="5302"/>
                  </a:cubicBezTo>
                  <a:cubicBezTo>
                    <a:pt x="10086" y="5276"/>
                    <a:pt x="10118" y="5248"/>
                    <a:pt x="10150" y="5222"/>
                  </a:cubicBezTo>
                  <a:cubicBezTo>
                    <a:pt x="10259" y="5124"/>
                    <a:pt x="10347" y="4999"/>
                    <a:pt x="10413" y="4855"/>
                  </a:cubicBezTo>
                  <a:cubicBezTo>
                    <a:pt x="10522" y="4592"/>
                    <a:pt x="10592" y="4270"/>
                    <a:pt x="10592" y="3929"/>
                  </a:cubicBezTo>
                  <a:lnTo>
                    <a:pt x="10592" y="3922"/>
                  </a:lnTo>
                  <a:cubicBezTo>
                    <a:pt x="10592" y="3647"/>
                    <a:pt x="10511" y="3369"/>
                    <a:pt x="10363" y="3159"/>
                  </a:cubicBezTo>
                  <a:cubicBezTo>
                    <a:pt x="9840" y="2397"/>
                    <a:pt x="9190" y="2095"/>
                    <a:pt x="8426" y="2259"/>
                  </a:cubicBezTo>
                  <a:cubicBezTo>
                    <a:pt x="8344" y="2279"/>
                    <a:pt x="8262" y="2232"/>
                    <a:pt x="8235" y="2140"/>
                  </a:cubicBezTo>
                  <a:cubicBezTo>
                    <a:pt x="8197" y="2022"/>
                    <a:pt x="8258" y="1898"/>
                    <a:pt x="8361" y="1871"/>
                  </a:cubicBezTo>
                  <a:cubicBezTo>
                    <a:pt x="9087" y="1714"/>
                    <a:pt x="9736" y="1924"/>
                    <a:pt x="10282" y="2489"/>
                  </a:cubicBezTo>
                  <a:cubicBezTo>
                    <a:pt x="10353" y="2568"/>
                    <a:pt x="10468" y="2523"/>
                    <a:pt x="10490" y="2411"/>
                  </a:cubicBezTo>
                  <a:cubicBezTo>
                    <a:pt x="10506" y="2306"/>
                    <a:pt x="10522" y="2160"/>
                    <a:pt x="10517" y="1970"/>
                  </a:cubicBezTo>
                  <a:cubicBezTo>
                    <a:pt x="10495" y="886"/>
                    <a:pt x="10195" y="118"/>
                    <a:pt x="8885" y="13"/>
                  </a:cubicBezTo>
                  <a:cubicBezTo>
                    <a:pt x="8685" y="-3"/>
                    <a:pt x="8490" y="-4"/>
                    <a:pt x="8302" y="9"/>
                  </a:cubicBezTo>
                  <a:close/>
                  <a:moveTo>
                    <a:pt x="13298" y="9"/>
                  </a:moveTo>
                  <a:cubicBezTo>
                    <a:pt x="13110" y="-4"/>
                    <a:pt x="12915" y="-3"/>
                    <a:pt x="12715" y="13"/>
                  </a:cubicBezTo>
                  <a:cubicBezTo>
                    <a:pt x="11405" y="118"/>
                    <a:pt x="11105" y="886"/>
                    <a:pt x="11083" y="1970"/>
                  </a:cubicBezTo>
                  <a:cubicBezTo>
                    <a:pt x="11078" y="2160"/>
                    <a:pt x="11094" y="2306"/>
                    <a:pt x="11110" y="2411"/>
                  </a:cubicBezTo>
                  <a:cubicBezTo>
                    <a:pt x="11132" y="2523"/>
                    <a:pt x="11247" y="2568"/>
                    <a:pt x="11318" y="2489"/>
                  </a:cubicBezTo>
                  <a:cubicBezTo>
                    <a:pt x="11864" y="1924"/>
                    <a:pt x="12513" y="1714"/>
                    <a:pt x="13239" y="1871"/>
                  </a:cubicBezTo>
                  <a:cubicBezTo>
                    <a:pt x="13342" y="1898"/>
                    <a:pt x="13403" y="2022"/>
                    <a:pt x="13365" y="2140"/>
                  </a:cubicBezTo>
                  <a:cubicBezTo>
                    <a:pt x="13338" y="2232"/>
                    <a:pt x="13256" y="2279"/>
                    <a:pt x="13174" y="2259"/>
                  </a:cubicBezTo>
                  <a:cubicBezTo>
                    <a:pt x="12410" y="2095"/>
                    <a:pt x="11760" y="2397"/>
                    <a:pt x="11237" y="3159"/>
                  </a:cubicBezTo>
                  <a:cubicBezTo>
                    <a:pt x="11089" y="3369"/>
                    <a:pt x="11008" y="3647"/>
                    <a:pt x="11008" y="3922"/>
                  </a:cubicBezTo>
                  <a:lnTo>
                    <a:pt x="11008" y="3929"/>
                  </a:lnTo>
                  <a:cubicBezTo>
                    <a:pt x="11008" y="4270"/>
                    <a:pt x="11078" y="4592"/>
                    <a:pt x="11187" y="4855"/>
                  </a:cubicBezTo>
                  <a:cubicBezTo>
                    <a:pt x="11253" y="4999"/>
                    <a:pt x="11341" y="5124"/>
                    <a:pt x="11450" y="5222"/>
                  </a:cubicBezTo>
                  <a:cubicBezTo>
                    <a:pt x="11482" y="5248"/>
                    <a:pt x="11514" y="5276"/>
                    <a:pt x="11547" y="5302"/>
                  </a:cubicBezTo>
                  <a:cubicBezTo>
                    <a:pt x="12011" y="5624"/>
                    <a:pt x="12640" y="5577"/>
                    <a:pt x="13054" y="5386"/>
                  </a:cubicBezTo>
                  <a:cubicBezTo>
                    <a:pt x="13147" y="5347"/>
                    <a:pt x="13256" y="5413"/>
                    <a:pt x="13273" y="5538"/>
                  </a:cubicBezTo>
                  <a:cubicBezTo>
                    <a:pt x="13289" y="5637"/>
                    <a:pt x="13240" y="5729"/>
                    <a:pt x="13164" y="5762"/>
                  </a:cubicBezTo>
                  <a:cubicBezTo>
                    <a:pt x="12940" y="5861"/>
                    <a:pt x="12651" y="5932"/>
                    <a:pt x="12345" y="5932"/>
                  </a:cubicBezTo>
                  <a:cubicBezTo>
                    <a:pt x="12138" y="5932"/>
                    <a:pt x="11925" y="5898"/>
                    <a:pt x="11717" y="5820"/>
                  </a:cubicBezTo>
                  <a:cubicBezTo>
                    <a:pt x="11559" y="5760"/>
                    <a:pt x="11394" y="5841"/>
                    <a:pt x="11301" y="5998"/>
                  </a:cubicBezTo>
                  <a:cubicBezTo>
                    <a:pt x="11296" y="6005"/>
                    <a:pt x="11297" y="6010"/>
                    <a:pt x="11291" y="6017"/>
                  </a:cubicBezTo>
                  <a:cubicBezTo>
                    <a:pt x="11111" y="6312"/>
                    <a:pt x="11001" y="6714"/>
                    <a:pt x="11001" y="7160"/>
                  </a:cubicBezTo>
                  <a:cubicBezTo>
                    <a:pt x="11001" y="7561"/>
                    <a:pt x="11089" y="7929"/>
                    <a:pt x="11237" y="8211"/>
                  </a:cubicBezTo>
                  <a:cubicBezTo>
                    <a:pt x="11253" y="8251"/>
                    <a:pt x="11270" y="8297"/>
                    <a:pt x="11286" y="8337"/>
                  </a:cubicBezTo>
                  <a:cubicBezTo>
                    <a:pt x="11466" y="8140"/>
                    <a:pt x="11684" y="7969"/>
                    <a:pt x="11946" y="7838"/>
                  </a:cubicBezTo>
                  <a:cubicBezTo>
                    <a:pt x="12672" y="7463"/>
                    <a:pt x="13561" y="7424"/>
                    <a:pt x="14161" y="7739"/>
                  </a:cubicBezTo>
                  <a:cubicBezTo>
                    <a:pt x="14478" y="7904"/>
                    <a:pt x="14751" y="8146"/>
                    <a:pt x="14975" y="8441"/>
                  </a:cubicBezTo>
                  <a:cubicBezTo>
                    <a:pt x="15040" y="8527"/>
                    <a:pt x="15155" y="8521"/>
                    <a:pt x="15210" y="8429"/>
                  </a:cubicBezTo>
                  <a:cubicBezTo>
                    <a:pt x="15696" y="7628"/>
                    <a:pt x="16950" y="6411"/>
                    <a:pt x="18909" y="6668"/>
                  </a:cubicBezTo>
                  <a:cubicBezTo>
                    <a:pt x="18991" y="6674"/>
                    <a:pt x="19057" y="6748"/>
                    <a:pt x="19062" y="6846"/>
                  </a:cubicBezTo>
                  <a:cubicBezTo>
                    <a:pt x="19073" y="6971"/>
                    <a:pt x="18980" y="7069"/>
                    <a:pt x="18882" y="7056"/>
                  </a:cubicBezTo>
                  <a:cubicBezTo>
                    <a:pt x="16737" y="6766"/>
                    <a:pt x="15668" y="8324"/>
                    <a:pt x="15461" y="8731"/>
                  </a:cubicBezTo>
                  <a:cubicBezTo>
                    <a:pt x="15461" y="8738"/>
                    <a:pt x="15455" y="8744"/>
                    <a:pt x="15444" y="8764"/>
                  </a:cubicBezTo>
                  <a:cubicBezTo>
                    <a:pt x="15362" y="8908"/>
                    <a:pt x="15352" y="9093"/>
                    <a:pt x="15406" y="9250"/>
                  </a:cubicBezTo>
                  <a:cubicBezTo>
                    <a:pt x="15461" y="9408"/>
                    <a:pt x="15498" y="9572"/>
                    <a:pt x="15526" y="9743"/>
                  </a:cubicBezTo>
                  <a:cubicBezTo>
                    <a:pt x="15651" y="10558"/>
                    <a:pt x="15422" y="11365"/>
                    <a:pt x="14871" y="12028"/>
                  </a:cubicBezTo>
                  <a:cubicBezTo>
                    <a:pt x="14838" y="12068"/>
                    <a:pt x="14800" y="12088"/>
                    <a:pt x="14756" y="12088"/>
                  </a:cubicBezTo>
                  <a:cubicBezTo>
                    <a:pt x="14718" y="12088"/>
                    <a:pt x="14680" y="12076"/>
                    <a:pt x="14647" y="12043"/>
                  </a:cubicBezTo>
                  <a:cubicBezTo>
                    <a:pt x="14576" y="11964"/>
                    <a:pt x="14582" y="11826"/>
                    <a:pt x="14647" y="11747"/>
                  </a:cubicBezTo>
                  <a:cubicBezTo>
                    <a:pt x="15248" y="11018"/>
                    <a:pt x="15286" y="10295"/>
                    <a:pt x="15210" y="9815"/>
                  </a:cubicBezTo>
                  <a:cubicBezTo>
                    <a:pt x="15095" y="9079"/>
                    <a:pt x="14648" y="8423"/>
                    <a:pt x="14042" y="8101"/>
                  </a:cubicBezTo>
                  <a:cubicBezTo>
                    <a:pt x="13518" y="7825"/>
                    <a:pt x="12732" y="7864"/>
                    <a:pt x="12082" y="8199"/>
                  </a:cubicBezTo>
                  <a:cubicBezTo>
                    <a:pt x="11733" y="8383"/>
                    <a:pt x="11465" y="8627"/>
                    <a:pt x="11301" y="8916"/>
                  </a:cubicBezTo>
                  <a:cubicBezTo>
                    <a:pt x="11285" y="8968"/>
                    <a:pt x="11264" y="9013"/>
                    <a:pt x="11242" y="9059"/>
                  </a:cubicBezTo>
                  <a:cubicBezTo>
                    <a:pt x="11214" y="9105"/>
                    <a:pt x="11199" y="9151"/>
                    <a:pt x="11177" y="9197"/>
                  </a:cubicBezTo>
                  <a:cubicBezTo>
                    <a:pt x="11177" y="9204"/>
                    <a:pt x="11177" y="9203"/>
                    <a:pt x="11177" y="9203"/>
                  </a:cubicBezTo>
                  <a:cubicBezTo>
                    <a:pt x="11171" y="9216"/>
                    <a:pt x="11165" y="9231"/>
                    <a:pt x="11160" y="9244"/>
                  </a:cubicBezTo>
                  <a:cubicBezTo>
                    <a:pt x="11062" y="9500"/>
                    <a:pt x="11001" y="9795"/>
                    <a:pt x="11001" y="10117"/>
                  </a:cubicBezTo>
                  <a:cubicBezTo>
                    <a:pt x="11001" y="10564"/>
                    <a:pt x="11117" y="10971"/>
                    <a:pt x="11291" y="11260"/>
                  </a:cubicBezTo>
                  <a:cubicBezTo>
                    <a:pt x="11346" y="11359"/>
                    <a:pt x="11461" y="11358"/>
                    <a:pt x="11526" y="11273"/>
                  </a:cubicBezTo>
                  <a:cubicBezTo>
                    <a:pt x="11865" y="10806"/>
                    <a:pt x="12311" y="10472"/>
                    <a:pt x="12879" y="10269"/>
                  </a:cubicBezTo>
                  <a:cubicBezTo>
                    <a:pt x="12972" y="10236"/>
                    <a:pt x="13065" y="10301"/>
                    <a:pt x="13087" y="10412"/>
                  </a:cubicBezTo>
                  <a:cubicBezTo>
                    <a:pt x="13109" y="10511"/>
                    <a:pt x="13053" y="10616"/>
                    <a:pt x="12966" y="10649"/>
                  </a:cubicBezTo>
                  <a:cubicBezTo>
                    <a:pt x="11760" y="11095"/>
                    <a:pt x="11154" y="12161"/>
                    <a:pt x="11083" y="13981"/>
                  </a:cubicBezTo>
                  <a:cubicBezTo>
                    <a:pt x="11094" y="14020"/>
                    <a:pt x="11111" y="14067"/>
                    <a:pt x="11122" y="14106"/>
                  </a:cubicBezTo>
                  <a:cubicBezTo>
                    <a:pt x="11308" y="13876"/>
                    <a:pt x="11548" y="13691"/>
                    <a:pt x="11837" y="13560"/>
                  </a:cubicBezTo>
                  <a:cubicBezTo>
                    <a:pt x="12868" y="13093"/>
                    <a:pt x="14277" y="13376"/>
                    <a:pt x="15133" y="13895"/>
                  </a:cubicBezTo>
                  <a:cubicBezTo>
                    <a:pt x="15619" y="14190"/>
                    <a:pt x="16007" y="14618"/>
                    <a:pt x="16247" y="14934"/>
                  </a:cubicBezTo>
                  <a:cubicBezTo>
                    <a:pt x="16329" y="15039"/>
                    <a:pt x="16465" y="15044"/>
                    <a:pt x="16557" y="14946"/>
                  </a:cubicBezTo>
                  <a:cubicBezTo>
                    <a:pt x="17387" y="14026"/>
                    <a:pt x="18827" y="13738"/>
                    <a:pt x="19728" y="14402"/>
                  </a:cubicBezTo>
                  <a:cubicBezTo>
                    <a:pt x="19809" y="14461"/>
                    <a:pt x="19832" y="14591"/>
                    <a:pt x="19777" y="14683"/>
                  </a:cubicBezTo>
                  <a:cubicBezTo>
                    <a:pt x="19728" y="14768"/>
                    <a:pt x="19630" y="14789"/>
                    <a:pt x="19554" y="14736"/>
                  </a:cubicBezTo>
                  <a:cubicBezTo>
                    <a:pt x="18680" y="14106"/>
                    <a:pt x="17158" y="14527"/>
                    <a:pt x="16530" y="15584"/>
                  </a:cubicBezTo>
                  <a:lnTo>
                    <a:pt x="16503" y="15630"/>
                  </a:lnTo>
                  <a:cubicBezTo>
                    <a:pt x="16448" y="15722"/>
                    <a:pt x="16339" y="15715"/>
                    <a:pt x="16290" y="15630"/>
                  </a:cubicBezTo>
                  <a:lnTo>
                    <a:pt x="16262" y="15584"/>
                  </a:lnTo>
                  <a:cubicBezTo>
                    <a:pt x="16257" y="15578"/>
                    <a:pt x="15754" y="14722"/>
                    <a:pt x="14985" y="14256"/>
                  </a:cubicBezTo>
                  <a:cubicBezTo>
                    <a:pt x="14210" y="13783"/>
                    <a:pt x="12884" y="13515"/>
                    <a:pt x="11951" y="13942"/>
                  </a:cubicBezTo>
                  <a:cubicBezTo>
                    <a:pt x="11520" y="14139"/>
                    <a:pt x="11226" y="14453"/>
                    <a:pt x="11073" y="14886"/>
                  </a:cubicBezTo>
                  <a:cubicBezTo>
                    <a:pt x="11029" y="15051"/>
                    <a:pt x="11001" y="15228"/>
                    <a:pt x="11001" y="15412"/>
                  </a:cubicBezTo>
                  <a:cubicBezTo>
                    <a:pt x="11001" y="16305"/>
                    <a:pt x="11591" y="17036"/>
                    <a:pt x="12311" y="17030"/>
                  </a:cubicBezTo>
                  <a:cubicBezTo>
                    <a:pt x="12949" y="17023"/>
                    <a:pt x="13648" y="16471"/>
                    <a:pt x="13834" y="16280"/>
                  </a:cubicBezTo>
                  <a:cubicBezTo>
                    <a:pt x="13910" y="16208"/>
                    <a:pt x="14025" y="16228"/>
                    <a:pt x="14079" y="16340"/>
                  </a:cubicBezTo>
                  <a:cubicBezTo>
                    <a:pt x="14123" y="16425"/>
                    <a:pt x="14097" y="16535"/>
                    <a:pt x="14037" y="16595"/>
                  </a:cubicBezTo>
                  <a:cubicBezTo>
                    <a:pt x="13939" y="16686"/>
                    <a:pt x="13834" y="16772"/>
                    <a:pt x="13720" y="16851"/>
                  </a:cubicBezTo>
                  <a:cubicBezTo>
                    <a:pt x="13654" y="16897"/>
                    <a:pt x="13643" y="17002"/>
                    <a:pt x="13692" y="17054"/>
                  </a:cubicBezTo>
                  <a:cubicBezTo>
                    <a:pt x="14527" y="18046"/>
                    <a:pt x="15701" y="18664"/>
                    <a:pt x="16994" y="18664"/>
                  </a:cubicBezTo>
                  <a:cubicBezTo>
                    <a:pt x="19537" y="18664"/>
                    <a:pt x="21600" y="16287"/>
                    <a:pt x="21600" y="13351"/>
                  </a:cubicBezTo>
                  <a:cubicBezTo>
                    <a:pt x="21600" y="12621"/>
                    <a:pt x="21474" y="11930"/>
                    <a:pt x="21245" y="11299"/>
                  </a:cubicBezTo>
                  <a:cubicBezTo>
                    <a:pt x="20994" y="10616"/>
                    <a:pt x="20487" y="10110"/>
                    <a:pt x="19881" y="9985"/>
                  </a:cubicBezTo>
                  <a:cubicBezTo>
                    <a:pt x="19854" y="9979"/>
                    <a:pt x="19826" y="9980"/>
                    <a:pt x="19799" y="9973"/>
                  </a:cubicBezTo>
                  <a:cubicBezTo>
                    <a:pt x="19128" y="9868"/>
                    <a:pt x="18478" y="10202"/>
                    <a:pt x="18145" y="10550"/>
                  </a:cubicBezTo>
                  <a:cubicBezTo>
                    <a:pt x="18063" y="10635"/>
                    <a:pt x="18031" y="10774"/>
                    <a:pt x="18058" y="10899"/>
                  </a:cubicBezTo>
                  <a:cubicBezTo>
                    <a:pt x="18080" y="11004"/>
                    <a:pt x="18097" y="11102"/>
                    <a:pt x="18107" y="11207"/>
                  </a:cubicBezTo>
                  <a:cubicBezTo>
                    <a:pt x="18162" y="11765"/>
                    <a:pt x="18069" y="12239"/>
                    <a:pt x="17845" y="12542"/>
                  </a:cubicBezTo>
                  <a:cubicBezTo>
                    <a:pt x="17812" y="12588"/>
                    <a:pt x="17769" y="12607"/>
                    <a:pt x="17725" y="12607"/>
                  </a:cubicBezTo>
                  <a:cubicBezTo>
                    <a:pt x="17676" y="12607"/>
                    <a:pt x="17632" y="12588"/>
                    <a:pt x="17599" y="12542"/>
                  </a:cubicBezTo>
                  <a:cubicBezTo>
                    <a:pt x="17545" y="12463"/>
                    <a:pt x="17557" y="12351"/>
                    <a:pt x="17611" y="12273"/>
                  </a:cubicBezTo>
                  <a:cubicBezTo>
                    <a:pt x="17764" y="12056"/>
                    <a:pt x="17824" y="11687"/>
                    <a:pt x="17780" y="11260"/>
                  </a:cubicBezTo>
                  <a:cubicBezTo>
                    <a:pt x="17715" y="10617"/>
                    <a:pt x="17430" y="10006"/>
                    <a:pt x="17059" y="9704"/>
                  </a:cubicBezTo>
                  <a:cubicBezTo>
                    <a:pt x="16977" y="9638"/>
                    <a:pt x="16962" y="9492"/>
                    <a:pt x="17038" y="9400"/>
                  </a:cubicBezTo>
                  <a:cubicBezTo>
                    <a:pt x="17093" y="9328"/>
                    <a:pt x="17184" y="9329"/>
                    <a:pt x="17250" y="9382"/>
                  </a:cubicBezTo>
                  <a:cubicBezTo>
                    <a:pt x="17452" y="9553"/>
                    <a:pt x="17633" y="9789"/>
                    <a:pt x="17775" y="10072"/>
                  </a:cubicBezTo>
                  <a:cubicBezTo>
                    <a:pt x="17835" y="10190"/>
                    <a:pt x="17965" y="10222"/>
                    <a:pt x="18058" y="10144"/>
                  </a:cubicBezTo>
                  <a:cubicBezTo>
                    <a:pt x="18200" y="10019"/>
                    <a:pt x="18369" y="9907"/>
                    <a:pt x="18549" y="9815"/>
                  </a:cubicBezTo>
                  <a:cubicBezTo>
                    <a:pt x="18844" y="9664"/>
                    <a:pt x="19308" y="9500"/>
                    <a:pt x="19849" y="9585"/>
                  </a:cubicBezTo>
                  <a:cubicBezTo>
                    <a:pt x="20116" y="9624"/>
                    <a:pt x="20421" y="9729"/>
                    <a:pt x="20732" y="9953"/>
                  </a:cubicBezTo>
                  <a:cubicBezTo>
                    <a:pt x="20852" y="10038"/>
                    <a:pt x="21005" y="9978"/>
                    <a:pt x="21059" y="9827"/>
                  </a:cubicBezTo>
                  <a:cubicBezTo>
                    <a:pt x="21114" y="9670"/>
                    <a:pt x="21157" y="9492"/>
                    <a:pt x="21174" y="9302"/>
                  </a:cubicBezTo>
                  <a:cubicBezTo>
                    <a:pt x="21321" y="8480"/>
                    <a:pt x="21005" y="6917"/>
                    <a:pt x="20268" y="5524"/>
                  </a:cubicBezTo>
                  <a:cubicBezTo>
                    <a:pt x="19237" y="3724"/>
                    <a:pt x="18097" y="3160"/>
                    <a:pt x="17562" y="3015"/>
                  </a:cubicBezTo>
                  <a:cubicBezTo>
                    <a:pt x="17425" y="2982"/>
                    <a:pt x="17299" y="3101"/>
                    <a:pt x="17294" y="3272"/>
                  </a:cubicBezTo>
                  <a:cubicBezTo>
                    <a:pt x="17294" y="3403"/>
                    <a:pt x="17277" y="3534"/>
                    <a:pt x="17250" y="3666"/>
                  </a:cubicBezTo>
                  <a:cubicBezTo>
                    <a:pt x="17157" y="4139"/>
                    <a:pt x="16928" y="4559"/>
                    <a:pt x="16622" y="4822"/>
                  </a:cubicBezTo>
                  <a:cubicBezTo>
                    <a:pt x="16529" y="4907"/>
                    <a:pt x="16486" y="5046"/>
                    <a:pt x="16513" y="5177"/>
                  </a:cubicBezTo>
                  <a:cubicBezTo>
                    <a:pt x="16557" y="5387"/>
                    <a:pt x="16563" y="5590"/>
                    <a:pt x="16525" y="5774"/>
                  </a:cubicBezTo>
                  <a:cubicBezTo>
                    <a:pt x="16509" y="5866"/>
                    <a:pt x="16443" y="5926"/>
                    <a:pt x="16366" y="5926"/>
                  </a:cubicBezTo>
                  <a:cubicBezTo>
                    <a:pt x="16344" y="5926"/>
                    <a:pt x="16328" y="5919"/>
                    <a:pt x="16307" y="5912"/>
                  </a:cubicBezTo>
                  <a:cubicBezTo>
                    <a:pt x="16225" y="5873"/>
                    <a:pt x="16191" y="5768"/>
                    <a:pt x="16208" y="5670"/>
                  </a:cubicBezTo>
                  <a:cubicBezTo>
                    <a:pt x="16257" y="5387"/>
                    <a:pt x="16169" y="5033"/>
                    <a:pt x="15962" y="4678"/>
                  </a:cubicBezTo>
                  <a:cubicBezTo>
                    <a:pt x="15651" y="4146"/>
                    <a:pt x="15166" y="3770"/>
                    <a:pt x="14719" y="3711"/>
                  </a:cubicBezTo>
                  <a:cubicBezTo>
                    <a:pt x="14615" y="3704"/>
                    <a:pt x="14548" y="3587"/>
                    <a:pt x="14576" y="3463"/>
                  </a:cubicBezTo>
                  <a:cubicBezTo>
                    <a:pt x="14597" y="3371"/>
                    <a:pt x="14675" y="3310"/>
                    <a:pt x="14756" y="3323"/>
                  </a:cubicBezTo>
                  <a:cubicBezTo>
                    <a:pt x="15291" y="3389"/>
                    <a:pt x="15870" y="3830"/>
                    <a:pt x="16230" y="4448"/>
                  </a:cubicBezTo>
                  <a:cubicBezTo>
                    <a:pt x="16274" y="4527"/>
                    <a:pt x="16372" y="4546"/>
                    <a:pt x="16438" y="4487"/>
                  </a:cubicBezTo>
                  <a:cubicBezTo>
                    <a:pt x="16673" y="4283"/>
                    <a:pt x="16853" y="3948"/>
                    <a:pt x="16929" y="3567"/>
                  </a:cubicBezTo>
                  <a:cubicBezTo>
                    <a:pt x="16995" y="3232"/>
                    <a:pt x="16973" y="2877"/>
                    <a:pt x="16874" y="2528"/>
                  </a:cubicBezTo>
                  <a:cubicBezTo>
                    <a:pt x="16771" y="2167"/>
                    <a:pt x="16579" y="1852"/>
                    <a:pt x="16344" y="1602"/>
                  </a:cubicBezTo>
                  <a:cubicBezTo>
                    <a:pt x="15657" y="867"/>
                    <a:pt x="14618" y="101"/>
                    <a:pt x="13298" y="9"/>
                  </a:cubicBezTo>
                  <a:close/>
                  <a:moveTo>
                    <a:pt x="10805" y="16504"/>
                  </a:moveTo>
                  <a:cubicBezTo>
                    <a:pt x="10505" y="17122"/>
                    <a:pt x="9959" y="17535"/>
                    <a:pt x="9337" y="17535"/>
                  </a:cubicBezTo>
                  <a:cubicBezTo>
                    <a:pt x="9119" y="17535"/>
                    <a:pt x="8901" y="17481"/>
                    <a:pt x="8704" y="17383"/>
                  </a:cubicBezTo>
                  <a:cubicBezTo>
                    <a:pt x="8524" y="17298"/>
                    <a:pt x="8317" y="17338"/>
                    <a:pt x="8181" y="17496"/>
                  </a:cubicBezTo>
                  <a:cubicBezTo>
                    <a:pt x="7247" y="18560"/>
                    <a:pt x="5976" y="19177"/>
                    <a:pt x="4656" y="19177"/>
                  </a:cubicBezTo>
                  <a:cubicBezTo>
                    <a:pt x="4355" y="19177"/>
                    <a:pt x="4060" y="19144"/>
                    <a:pt x="3771" y="19085"/>
                  </a:cubicBezTo>
                  <a:cubicBezTo>
                    <a:pt x="4518" y="20590"/>
                    <a:pt x="5883" y="21596"/>
                    <a:pt x="7444" y="21596"/>
                  </a:cubicBezTo>
                  <a:cubicBezTo>
                    <a:pt x="8644" y="21596"/>
                    <a:pt x="9693" y="20997"/>
                    <a:pt x="10467" y="20031"/>
                  </a:cubicBezTo>
                  <a:cubicBezTo>
                    <a:pt x="10560" y="19913"/>
                    <a:pt x="10685" y="19855"/>
                    <a:pt x="10810" y="19855"/>
                  </a:cubicBezTo>
                  <a:cubicBezTo>
                    <a:pt x="10936" y="19855"/>
                    <a:pt x="11062" y="19913"/>
                    <a:pt x="11155" y="20031"/>
                  </a:cubicBezTo>
                  <a:cubicBezTo>
                    <a:pt x="11930" y="20997"/>
                    <a:pt x="12978" y="21596"/>
                    <a:pt x="14178" y="21596"/>
                  </a:cubicBezTo>
                  <a:cubicBezTo>
                    <a:pt x="15739" y="21596"/>
                    <a:pt x="17102" y="20590"/>
                    <a:pt x="17850" y="19085"/>
                  </a:cubicBezTo>
                  <a:cubicBezTo>
                    <a:pt x="17566" y="19144"/>
                    <a:pt x="17272" y="19177"/>
                    <a:pt x="16967" y="19177"/>
                  </a:cubicBezTo>
                  <a:cubicBezTo>
                    <a:pt x="15630" y="19177"/>
                    <a:pt x="14357" y="18560"/>
                    <a:pt x="13430" y="17496"/>
                  </a:cubicBezTo>
                  <a:cubicBezTo>
                    <a:pt x="13288" y="17332"/>
                    <a:pt x="13086" y="17291"/>
                    <a:pt x="12906" y="17383"/>
                  </a:cubicBezTo>
                  <a:cubicBezTo>
                    <a:pt x="12704" y="17481"/>
                    <a:pt x="12492" y="17535"/>
                    <a:pt x="12273" y="17535"/>
                  </a:cubicBezTo>
                  <a:cubicBezTo>
                    <a:pt x="11651" y="17535"/>
                    <a:pt x="11105" y="17122"/>
                    <a:pt x="10805" y="16504"/>
                  </a:cubicBezTo>
                  <a:close/>
                </a:path>
              </a:pathLst>
            </a:custGeom>
            <a:solidFill>
              <a:srgbClr val="000000">
                <a:alpha val="8160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90" name="parallel.png" descr="parallel.png"/>
            <p:cNvPicPr>
              <a:picLocks noChangeAspect="1"/>
            </p:cNvPicPr>
            <p:nvPr/>
          </p:nvPicPr>
          <p:blipFill>
            <a:blip r:embed="rId3"/>
            <a:srcRect b="34838"/>
            <a:stretch>
              <a:fillRect/>
            </a:stretch>
          </p:blipFill>
          <p:spPr>
            <a:xfrm>
              <a:off x="13712862" y="4183543"/>
              <a:ext cx="5082522" cy="390359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1" name="Parallel computing"/>
            <p:cNvSpPr/>
            <p:nvPr/>
          </p:nvSpPr>
          <p:spPr>
            <a:xfrm>
              <a:off x="14598752" y="3221162"/>
              <a:ext cx="4000501" cy="56915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b="1" dirty="0">
                  <a:solidFill>
                    <a:srgbClr val="286BBF"/>
                  </a:solidFill>
                </a:rPr>
                <a:t>Parallel computing</a:t>
              </a:r>
            </a:p>
          </p:txBody>
        </p:sp>
        <p:sp>
          <p:nvSpPr>
            <p:cNvPr id="193" name="with :…"/>
            <p:cNvSpPr/>
            <p:nvPr/>
          </p:nvSpPr>
          <p:spPr>
            <a:xfrm>
              <a:off x="18299282" y="4159008"/>
              <a:ext cx="2847380" cy="16032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825500">
                <a:lnSpc>
                  <a:spcPct val="100000"/>
                </a:lnSpc>
                <a:spcBef>
                  <a:spcPts val="0"/>
                </a:spcBef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sz="2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with : </a:t>
              </a:r>
            </a:p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2400" b="1"/>
              </a:pPr>
              <a:r>
                <a:rPr sz="2400" b="1" dirty="0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OpenMP (OMP)</a:t>
              </a:r>
            </a:p>
          </p:txBody>
        </p:sp>
        <p:sp>
          <p:nvSpPr>
            <p:cNvPr id="194" name="using functions from :…"/>
            <p:cNvSpPr/>
            <p:nvPr/>
          </p:nvSpPr>
          <p:spPr>
            <a:xfrm>
              <a:off x="18366744" y="5904104"/>
              <a:ext cx="2674875" cy="288750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825500">
                <a:lnSpc>
                  <a:spcPct val="100000"/>
                </a:lnSpc>
                <a:spcBef>
                  <a:spcPts val="0"/>
                </a:spcBef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sz="2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using functions from : </a:t>
              </a:r>
            </a:p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2400" b="1"/>
              </a:pPr>
              <a:r>
                <a:rPr sz="2400" b="1" dirty="0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BLAS</a:t>
              </a:r>
            </a:p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2400" b="1"/>
              </a:pPr>
              <a:r>
                <a:rPr sz="2400" b="1" dirty="0" err="1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Lapack</a:t>
              </a:r>
              <a:endParaRPr sz="2400" b="1" dirty="0">
                <a:latin typeface="Gill Sans SemiBold" panose="020B0502020104020203" pitchFamily="34" charset="-79"/>
                <a:cs typeface="Gill Sans SemiBold" panose="020B0502020104020203" pitchFamily="34" charset="-79"/>
              </a:endParaRPr>
            </a:p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2400" b="1"/>
              </a:pPr>
              <a:r>
                <a:rPr sz="2400" b="1" dirty="0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Spectra</a:t>
              </a:r>
            </a:p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2400" b="1"/>
              </a:pPr>
              <a:r>
                <a:rPr sz="2400" b="1" dirty="0" err="1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RcppEigen</a:t>
              </a:r>
              <a:endParaRPr sz="2400" b="1" dirty="0">
                <a:latin typeface="Gill Sans SemiBold" panose="020B0502020104020203" pitchFamily="34" charset="-79"/>
                <a:cs typeface="Gill Sans SemiBold" panose="020B0502020104020203" pitchFamily="34" charset="-79"/>
              </a:endParaRPr>
            </a:p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2400" b="1"/>
              </a:pPr>
              <a:r>
                <a:rPr sz="2400" b="1" dirty="0" err="1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Rcpp</a:t>
              </a:r>
              <a:endParaRPr sz="2400" b="1" dirty="0">
                <a:latin typeface="Gill Sans SemiBold" panose="020B0502020104020203" pitchFamily="34" charset="-79"/>
                <a:cs typeface="Gill Sans SemiBold" panose="020B0502020104020203" pitchFamily="34" charset="-79"/>
              </a:endParaRPr>
            </a:p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2400" b="1"/>
              </a:pPr>
              <a:r>
                <a:rPr sz="2400" b="1" dirty="0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C++ native</a:t>
              </a:r>
              <a:endParaRPr sz="2800" b="1" dirty="0">
                <a:latin typeface="Gill Sans SemiBold" panose="020B0502020104020203" pitchFamily="34" charset="-79"/>
                <a:cs typeface="Gill Sans SemiBold" panose="020B0502020104020203" pitchFamily="34" charset="-79"/>
              </a:endParaRPr>
            </a:p>
          </p:txBody>
        </p:sp>
        <p:pic>
          <p:nvPicPr>
            <p:cNvPr id="212" name="Imatge" descr="Imatge"/>
            <p:cNvPicPr>
              <a:picLocks noChangeAspect="1"/>
            </p:cNvPicPr>
            <p:nvPr/>
          </p:nvPicPr>
          <p:blipFill rotWithShape="1">
            <a:blip r:embed="rId4"/>
            <a:srcRect r="53300"/>
            <a:stretch/>
          </p:blipFill>
          <p:spPr>
            <a:xfrm>
              <a:off x="2788470" y="3771485"/>
              <a:ext cx="2095493" cy="94515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13" name="Captura de Pantalla 2021-03-10 a les 14.18.00.png" descr="Captura de Pantalla 2021-03-10 a les 14.18.00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1973" y="8367706"/>
              <a:ext cx="2441694" cy="126331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14" name="Línia Forma" descr="Línia Forma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41393">
              <a:off x="5010455" y="1578199"/>
              <a:ext cx="8892731" cy="825232"/>
            </a:xfrm>
            <a:prstGeom prst="rect">
              <a:avLst/>
            </a:prstGeom>
          </p:spPr>
        </p:pic>
        <p:sp>
          <p:nvSpPr>
            <p:cNvPr id="219" name="Matrix A"/>
            <p:cNvSpPr txBox="1"/>
            <p:nvPr/>
          </p:nvSpPr>
          <p:spPr>
            <a:xfrm>
              <a:off x="14710829" y="4098676"/>
              <a:ext cx="1099660" cy="37959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/>
              </a:lvl1pPr>
            </a:lstStyle>
            <a:p>
              <a:r>
                <a:rPr sz="2000" b="1" dirty="0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Matrix A</a:t>
              </a:r>
            </a:p>
          </p:txBody>
        </p:sp>
        <p:sp>
          <p:nvSpPr>
            <p:cNvPr id="220" name="Matrix A"/>
            <p:cNvSpPr txBox="1"/>
            <p:nvPr/>
          </p:nvSpPr>
          <p:spPr>
            <a:xfrm>
              <a:off x="16280258" y="4085976"/>
              <a:ext cx="1099660" cy="37959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/>
              </a:lvl1pPr>
            </a:lstStyle>
            <a:p>
              <a:r>
                <a:rPr sz="2000" b="1" dirty="0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Matrix </a:t>
              </a:r>
              <a:r>
                <a:rPr lang="es-ES" sz="2000" b="1" dirty="0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B</a:t>
              </a:r>
              <a:endParaRPr sz="2000" b="1" dirty="0">
                <a:latin typeface="Gill Sans SemiBold" panose="020B0502020104020203" pitchFamily="34" charset="-79"/>
                <a:cs typeface="Gill Sans SemiBold" panose="020B0502020104020203" pitchFamily="34" charset="-79"/>
              </a:endParaRPr>
            </a:p>
          </p:txBody>
        </p:sp>
        <p:sp>
          <p:nvSpPr>
            <p:cNvPr id="221" name="Block A1"/>
            <p:cNvSpPr txBox="1"/>
            <p:nvPr/>
          </p:nvSpPr>
          <p:spPr>
            <a:xfrm>
              <a:off x="13664624" y="6590603"/>
              <a:ext cx="572273" cy="14747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700" tIns="12700" rIns="12700" bIns="12700" anchor="ctr">
              <a:spAutoFit/>
            </a:bodyPr>
            <a:lstStyle>
              <a:lvl1pPr>
                <a:lnSpc>
                  <a:spcPct val="60000"/>
                </a:lnSpc>
                <a:defRPr sz="900"/>
              </a:lvl1pPr>
            </a:lstStyle>
            <a:p>
              <a:r>
                <a:rPr sz="1200" b="1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 A1</a:t>
              </a:r>
            </a:p>
          </p:txBody>
        </p:sp>
        <p:sp>
          <p:nvSpPr>
            <p:cNvPr id="222" name="Block A2"/>
            <p:cNvSpPr txBox="1"/>
            <p:nvPr/>
          </p:nvSpPr>
          <p:spPr>
            <a:xfrm>
              <a:off x="14848640" y="6590603"/>
              <a:ext cx="572273" cy="14747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700" tIns="12700" rIns="12700" bIns="12700" anchor="ctr">
              <a:spAutoFit/>
            </a:bodyPr>
            <a:lstStyle>
              <a:lvl1pPr>
                <a:lnSpc>
                  <a:spcPct val="60000"/>
                </a:lnSpc>
                <a:defRPr sz="900"/>
              </a:lvl1pPr>
            </a:lstStyle>
            <a:p>
              <a:r>
                <a:rPr sz="1200" b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 A2</a:t>
              </a:r>
            </a:p>
          </p:txBody>
        </p:sp>
        <p:sp>
          <p:nvSpPr>
            <p:cNvPr id="223" name="Block A3"/>
            <p:cNvSpPr txBox="1"/>
            <p:nvPr/>
          </p:nvSpPr>
          <p:spPr>
            <a:xfrm>
              <a:off x="16032655" y="6590603"/>
              <a:ext cx="572273" cy="14747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700" tIns="12700" rIns="12700" bIns="12700" anchor="ctr">
              <a:spAutoFit/>
            </a:bodyPr>
            <a:lstStyle>
              <a:lvl1pPr>
                <a:lnSpc>
                  <a:spcPct val="60000"/>
                </a:lnSpc>
                <a:defRPr sz="900"/>
              </a:lvl1pPr>
            </a:lstStyle>
            <a:p>
              <a:r>
                <a:rPr sz="1200" b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 A3</a:t>
              </a:r>
            </a:p>
          </p:txBody>
        </p:sp>
        <p:sp>
          <p:nvSpPr>
            <p:cNvPr id="224" name="Block An"/>
            <p:cNvSpPr txBox="1"/>
            <p:nvPr/>
          </p:nvSpPr>
          <p:spPr>
            <a:xfrm>
              <a:off x="17378983" y="6583677"/>
              <a:ext cx="570669" cy="16132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700" tIns="12700" rIns="12700" bIns="12700" anchor="ctr">
              <a:spAutoFit/>
            </a:bodyPr>
            <a:lstStyle>
              <a:lvl1pPr>
                <a:lnSpc>
                  <a:spcPct val="70000"/>
                </a:lnSpc>
                <a:defRPr sz="900"/>
              </a:lvl1pPr>
            </a:lstStyle>
            <a:p>
              <a:r>
                <a:rPr sz="1200" b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 An</a:t>
              </a:r>
            </a:p>
          </p:txBody>
        </p:sp>
        <p:sp>
          <p:nvSpPr>
            <p:cNvPr id="225" name="Block B1"/>
            <p:cNvSpPr txBox="1"/>
            <p:nvPr/>
          </p:nvSpPr>
          <p:spPr>
            <a:xfrm>
              <a:off x="14260869" y="6590603"/>
              <a:ext cx="551433" cy="14747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700" tIns="12700" rIns="12700" bIns="12700" anchor="ctr">
              <a:spAutoFit/>
            </a:bodyPr>
            <a:lstStyle>
              <a:lvl1pPr>
                <a:lnSpc>
                  <a:spcPct val="60000"/>
                </a:lnSpc>
                <a:defRPr sz="900"/>
              </a:lvl1pPr>
            </a:lstStyle>
            <a:p>
              <a:r>
                <a:rPr sz="1200" b="1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 B1</a:t>
              </a:r>
            </a:p>
          </p:txBody>
        </p:sp>
        <p:sp>
          <p:nvSpPr>
            <p:cNvPr id="226" name="Block B2"/>
            <p:cNvSpPr txBox="1"/>
            <p:nvPr/>
          </p:nvSpPr>
          <p:spPr>
            <a:xfrm>
              <a:off x="15457585" y="6590603"/>
              <a:ext cx="551433" cy="14747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700" tIns="12700" rIns="12700" bIns="12700" anchor="ctr">
              <a:spAutoFit/>
            </a:bodyPr>
            <a:lstStyle>
              <a:lvl1pPr>
                <a:lnSpc>
                  <a:spcPct val="60000"/>
                </a:lnSpc>
                <a:defRPr sz="900"/>
              </a:lvl1pPr>
            </a:lstStyle>
            <a:p>
              <a:r>
                <a:rPr sz="1200" b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 B2</a:t>
              </a:r>
            </a:p>
          </p:txBody>
        </p:sp>
        <p:sp>
          <p:nvSpPr>
            <p:cNvPr id="227" name="Block B3"/>
            <p:cNvSpPr txBox="1"/>
            <p:nvPr/>
          </p:nvSpPr>
          <p:spPr>
            <a:xfrm>
              <a:off x="16661356" y="6590603"/>
              <a:ext cx="551433" cy="14747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700" tIns="12700" rIns="12700" bIns="12700" anchor="ctr">
              <a:spAutoFit/>
            </a:bodyPr>
            <a:lstStyle>
              <a:lvl1pPr>
                <a:lnSpc>
                  <a:spcPct val="60000"/>
                </a:lnSpc>
                <a:defRPr sz="900"/>
              </a:lvl1pPr>
            </a:lstStyle>
            <a:p>
              <a:r>
                <a:rPr sz="1200" b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 B3</a:t>
              </a:r>
            </a:p>
          </p:txBody>
        </p:sp>
        <p:sp>
          <p:nvSpPr>
            <p:cNvPr id="228" name="Block Bn"/>
            <p:cNvSpPr txBox="1"/>
            <p:nvPr/>
          </p:nvSpPr>
          <p:spPr>
            <a:xfrm>
              <a:off x="18028755" y="6593862"/>
              <a:ext cx="549831" cy="14747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700" tIns="12700" rIns="12700" bIns="12700" anchor="ctr">
              <a:spAutoFit/>
            </a:bodyPr>
            <a:lstStyle>
              <a:lvl1pPr>
                <a:lnSpc>
                  <a:spcPct val="60000"/>
                </a:lnSpc>
                <a:defRPr sz="900"/>
              </a:lvl1pPr>
            </a:lstStyle>
            <a:p>
              <a:r>
                <a:rPr sz="1200" b="1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Block Bn</a:t>
              </a:r>
            </a:p>
          </p:txBody>
        </p:sp>
        <p:sp>
          <p:nvSpPr>
            <p:cNvPr id="229" name="CPU 1"/>
            <p:cNvSpPr/>
            <p:nvPr/>
          </p:nvSpPr>
          <p:spPr>
            <a:xfrm>
              <a:off x="13808416" y="7600432"/>
              <a:ext cx="985917" cy="476692"/>
            </a:xfrm>
            <a:prstGeom prst="roundRect">
              <a:avLst>
                <a:gd name="adj" fmla="val 39963"/>
              </a:avLst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3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800" b="1" dirty="0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CPU 1</a:t>
              </a:r>
            </a:p>
          </p:txBody>
        </p:sp>
        <p:sp>
          <p:nvSpPr>
            <p:cNvPr id="230" name="CPU 2"/>
            <p:cNvSpPr/>
            <p:nvPr/>
          </p:nvSpPr>
          <p:spPr>
            <a:xfrm>
              <a:off x="15044337" y="7606152"/>
              <a:ext cx="985918" cy="476692"/>
            </a:xfrm>
            <a:prstGeom prst="roundRect">
              <a:avLst>
                <a:gd name="adj" fmla="val 39963"/>
              </a:avLst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3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800" b="1" dirty="0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CPU 2</a:t>
              </a:r>
            </a:p>
          </p:txBody>
        </p:sp>
        <p:sp>
          <p:nvSpPr>
            <p:cNvPr id="231" name="CPU 3"/>
            <p:cNvSpPr/>
            <p:nvPr/>
          </p:nvSpPr>
          <p:spPr>
            <a:xfrm>
              <a:off x="16280258" y="7606152"/>
              <a:ext cx="985918" cy="476692"/>
            </a:xfrm>
            <a:prstGeom prst="roundRect">
              <a:avLst>
                <a:gd name="adj" fmla="val 39963"/>
              </a:avLst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3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800" b="1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CPU 3</a:t>
              </a:r>
            </a:p>
          </p:txBody>
        </p:sp>
        <p:sp>
          <p:nvSpPr>
            <p:cNvPr id="232" name="CPU 4"/>
            <p:cNvSpPr/>
            <p:nvPr/>
          </p:nvSpPr>
          <p:spPr>
            <a:xfrm>
              <a:off x="17613335" y="7606152"/>
              <a:ext cx="985918" cy="476692"/>
            </a:xfrm>
            <a:prstGeom prst="roundRect">
              <a:avLst>
                <a:gd name="adj" fmla="val 39963"/>
              </a:avLst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3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800" b="1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CPU 4</a:t>
              </a:r>
            </a:p>
          </p:txBody>
        </p:sp>
        <p:pic>
          <p:nvPicPr>
            <p:cNvPr id="237" name="Cpp_Logo.png" descr="Cpp_Logo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24010" y="1488129"/>
              <a:ext cx="833040" cy="936000"/>
            </a:xfrm>
            <a:prstGeom prst="rect">
              <a:avLst/>
            </a:prstGeom>
            <a:ln w="25400"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38" name="Rlogo.png" descr="Rlogo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8097" y="1488129"/>
              <a:ext cx="1044000" cy="809100"/>
            </a:xfrm>
            <a:prstGeom prst="rect">
              <a:avLst/>
            </a:prstGeom>
            <a:ln w="25400"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" name="Rectángulo redondeado 1">
              <a:extLst>
                <a:ext uri="{FF2B5EF4-FFF2-40B4-BE49-F238E27FC236}">
                  <a16:creationId xmlns:a16="http://schemas.microsoft.com/office/drawing/2014/main" id="{1B9B0083-06C2-2A41-96AA-D33CAF95CA8F}"/>
                </a:ext>
              </a:extLst>
            </p:cNvPr>
            <p:cNvSpPr/>
            <p:nvPr/>
          </p:nvSpPr>
          <p:spPr>
            <a:xfrm>
              <a:off x="2661973" y="2781617"/>
              <a:ext cx="2551428" cy="817245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6000" tIns="0" rIns="3600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" sz="24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Gill Sans Light" panose="020B0302020104020203" pitchFamily="34" charset="-79"/>
                  <a:ea typeface="Helvetica Neue Medium"/>
                  <a:cs typeface="Gill Sans Light" panose="020B0302020104020203" pitchFamily="34" charset="-79"/>
                  <a:sym typeface="Helvetica Neue Medium"/>
                </a:rPr>
                <a:t>Basic </a:t>
              </a:r>
              <a:r>
                <a:rPr kumimoji="0" lang="es-ES" sz="2400" u="none" strike="noStrike" cap="none" spc="0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Gill Sans Light" panose="020B0302020104020203" pitchFamily="34" charset="-79"/>
                  <a:ea typeface="Helvetica Neue Medium"/>
                  <a:cs typeface="Gill Sans Light" panose="020B0302020104020203" pitchFamily="34" charset="-79"/>
                  <a:sym typeface="Helvetica Neue Medium"/>
                </a:rPr>
                <a:t>Functions</a:t>
              </a:r>
              <a:endParaRPr kumimoji="0" lang="es-ES" sz="24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Gill Sans Light" panose="020B0302020104020203" pitchFamily="34" charset="-79"/>
                <a:ea typeface="Helvetica Neue Medium"/>
                <a:cs typeface="Gill Sans Light" panose="020B0302020104020203" pitchFamily="34" charset="-79"/>
                <a:sym typeface="Helvetica Neue Medium"/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" sz="2400" dirty="0">
                  <a:solidFill>
                    <a:schemeClr val="bg1"/>
                  </a:solidFill>
                  <a:latin typeface="Gill Sans Light" panose="020B0302020104020203" pitchFamily="34" charset="-79"/>
                  <a:ea typeface="Helvetica Neue Medium"/>
                  <a:cs typeface="Gill Sans Light" panose="020B0302020104020203" pitchFamily="34" charset="-79"/>
                  <a:sym typeface="Helvetica Neue Medium"/>
                </a:rPr>
                <a:t>Lineal Algebra</a:t>
              </a:r>
              <a:endParaRPr kumimoji="0" lang="es-ES" sz="24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Gill Sans Light" panose="020B0302020104020203" pitchFamily="34" charset="-79"/>
                <a:ea typeface="Helvetica Neue Medium"/>
                <a:cs typeface="Gill Sans Light" panose="020B0302020104020203" pitchFamily="34" charset="-79"/>
                <a:sym typeface="Helvetica Neue Medium"/>
              </a:endParaRPr>
            </a:p>
          </p:txBody>
        </p:sp>
        <p:sp>
          <p:nvSpPr>
            <p:cNvPr id="54" name="Rectángulo redondeado 53">
              <a:extLst>
                <a:ext uri="{FF2B5EF4-FFF2-40B4-BE49-F238E27FC236}">
                  <a16:creationId xmlns:a16="http://schemas.microsoft.com/office/drawing/2014/main" id="{FD47B416-ADFB-5642-B8B5-8523B1A3D3B6}"/>
                </a:ext>
              </a:extLst>
            </p:cNvPr>
            <p:cNvSpPr/>
            <p:nvPr/>
          </p:nvSpPr>
          <p:spPr>
            <a:xfrm>
              <a:off x="2661973" y="7632588"/>
              <a:ext cx="2551428" cy="408623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0" rIns="5080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" sz="2400" u="none" strike="noStrike" cap="none" spc="0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Gill Sans Light" panose="020B0302020104020203" pitchFamily="34" charset="-79"/>
                  <a:ea typeface="Helvetica Neue Medium"/>
                  <a:cs typeface="Gill Sans Light" panose="020B0302020104020203" pitchFamily="34" charset="-79"/>
                  <a:sym typeface="Helvetica Neue Medium"/>
                </a:rPr>
                <a:t>Answer</a:t>
              </a:r>
              <a:endParaRPr kumimoji="0" lang="es-ES" sz="32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Gill Sans Light" panose="020B0302020104020203" pitchFamily="34" charset="-79"/>
                <a:ea typeface="Helvetica Neue Medium"/>
                <a:cs typeface="Gill Sans Light" panose="020B0302020104020203" pitchFamily="34" charset="-79"/>
                <a:sym typeface="Helvetica Neue Medium"/>
              </a:endParaRPr>
            </a:p>
          </p:txBody>
        </p:sp>
        <p:sp>
          <p:nvSpPr>
            <p:cNvPr id="59" name="Rectángulo redondeado 58">
              <a:extLst>
                <a:ext uri="{FF2B5EF4-FFF2-40B4-BE49-F238E27FC236}">
                  <a16:creationId xmlns:a16="http://schemas.microsoft.com/office/drawing/2014/main" id="{5AB43749-8C74-0745-B38C-D285E8D37E63}"/>
                </a:ext>
              </a:extLst>
            </p:cNvPr>
            <p:cNvSpPr/>
            <p:nvPr/>
          </p:nvSpPr>
          <p:spPr>
            <a:xfrm>
              <a:off x="7540220" y="1925055"/>
              <a:ext cx="3168000" cy="369556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0" rIns="5080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" sz="24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Gill Sans Light" panose="020B0302020104020203" pitchFamily="34" charset="-79"/>
                  <a:ea typeface="Helvetica Neue Medium"/>
                  <a:cs typeface="Gill Sans Light" panose="020B0302020104020203" pitchFamily="34" charset="-79"/>
                  <a:sym typeface="Helvetica Neue Medium"/>
                </a:rPr>
                <a:t>R  interface API)</a:t>
              </a:r>
              <a:endParaRPr kumimoji="0" lang="es-ES" sz="2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Gill Sans Light" panose="020B0302020104020203" pitchFamily="34" charset="-79"/>
                <a:ea typeface="Helvetica Neue Medium"/>
                <a:cs typeface="Gill Sans Light" panose="020B0302020104020203" pitchFamily="34" charset="-79"/>
                <a:sym typeface="Helvetica Neue Medium"/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D13C3E6-8C9B-9549-B5C2-64348BFD60A2}"/>
                </a:ext>
              </a:extLst>
            </p:cNvPr>
            <p:cNvSpPr/>
            <p:nvPr/>
          </p:nvSpPr>
          <p:spPr>
            <a:xfrm>
              <a:off x="5725590" y="7262828"/>
              <a:ext cx="7924405" cy="3127386"/>
            </a:xfrm>
            <a:prstGeom prst="rect">
              <a:avLst/>
            </a:prstGeom>
          </p:spPr>
          <p:txBody>
            <a:bodyPr wrap="square" lIns="36000" tIns="36000" rIns="36000" bIns="36000">
              <a:spAutoFit/>
            </a:bodyPr>
            <a:lstStyle/>
            <a:p>
              <a:pPr>
                <a:lnSpc>
                  <a:spcPct val="100000"/>
                </a:lnSpc>
                <a:spcBef>
                  <a:spcPts val="300"/>
                </a:spcBef>
              </a:pP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…</a:t>
              </a:r>
            </a:p>
            <a:p>
              <a:pPr>
                <a:lnSpc>
                  <a:spcPct val="100000"/>
                </a:lnSpc>
                <a:spcBef>
                  <a:spcPts val="300"/>
                </a:spcBef>
              </a:pP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hdf5Dataset*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dsA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=</a:t>
              </a:r>
              <a:r>
                <a:rPr lang="es-ES" sz="1600" dirty="0">
                  <a:solidFill>
                    <a:srgbClr val="C586C0"/>
                  </a:solidFill>
                  <a:latin typeface="Menlo" panose="020B0609030804020204" pitchFamily="49" charset="0"/>
                </a:rPr>
                <a:t>new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>
                  <a:solidFill>
                    <a:srgbClr val="DCDCAA"/>
                  </a:solidFill>
                  <a:latin typeface="Menlo" panose="020B0609030804020204" pitchFamily="49" charset="0"/>
                </a:rPr>
                <a:t>hdf5Dataset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(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filename,sgroup,A,</a:t>
              </a:r>
              <a:r>
                <a:rPr lang="es-ES" sz="1600" dirty="0" err="1">
                  <a:solidFill>
                    <a:srgbClr val="569CD6"/>
                  </a:solidFill>
                  <a:latin typeface="Menlo" panose="020B0609030804020204" pitchFamily="49" charset="0"/>
                </a:rPr>
                <a:t>false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);</a:t>
              </a:r>
            </a:p>
            <a:p>
              <a:pPr>
                <a:lnSpc>
                  <a:spcPct val="100000"/>
                </a:lnSpc>
                <a:spcBef>
                  <a:spcPts val="300"/>
                </a:spcBef>
              </a:pP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hdf5Dataset*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dsB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=</a:t>
              </a:r>
              <a:r>
                <a:rPr lang="es-ES" sz="1600" dirty="0">
                  <a:solidFill>
                    <a:srgbClr val="C586C0"/>
                  </a:solidFill>
                  <a:latin typeface="Menlo" panose="020B0609030804020204" pitchFamily="49" charset="0"/>
                </a:rPr>
                <a:t>new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>
                  <a:solidFill>
                    <a:srgbClr val="DCDCAA"/>
                  </a:solidFill>
                  <a:latin typeface="Menlo" panose="020B0609030804020204" pitchFamily="49" charset="0"/>
                </a:rPr>
                <a:t>hdf5Dataset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(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filename,sgroup,B,</a:t>
              </a:r>
              <a:r>
                <a:rPr lang="es-ES" sz="1600" dirty="0" err="1">
                  <a:solidFill>
                    <a:srgbClr val="569CD6"/>
                  </a:solidFill>
                  <a:latin typeface="Menlo" panose="020B0609030804020204" pitchFamily="49" charset="0"/>
                </a:rPr>
                <a:t>false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);</a:t>
              </a:r>
            </a:p>
            <a:p>
              <a:pPr>
                <a:lnSpc>
                  <a:spcPct val="100000"/>
                </a:lnSpc>
                <a:spcBef>
                  <a:spcPts val="300"/>
                </a:spcBef>
              </a:pP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hdf5Dataset*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dsC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=</a:t>
              </a:r>
              <a:r>
                <a:rPr lang="es-ES" sz="1600" dirty="0">
                  <a:solidFill>
                    <a:srgbClr val="C586C0"/>
                  </a:solidFill>
                  <a:latin typeface="Menlo" panose="020B0609030804020204" pitchFamily="49" charset="0"/>
                </a:rPr>
                <a:t>new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>
                  <a:solidFill>
                    <a:srgbClr val="DCDCAA"/>
                  </a:solidFill>
                  <a:latin typeface="Menlo" panose="020B0609030804020204" pitchFamily="49" charset="0"/>
                </a:rPr>
                <a:t>hdf5Dataset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(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filename,sgrpOut,ssOut,bforce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);</a:t>
              </a:r>
            </a:p>
            <a:p>
              <a:pPr>
                <a:lnSpc>
                  <a:spcPct val="100000"/>
                </a:lnSpc>
                <a:spcBef>
                  <a:spcPts val="300"/>
                </a:spcBef>
              </a:pPr>
              <a:b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</a:br>
              <a:r>
                <a:rPr lang="es-ES" sz="1600" dirty="0" err="1">
                  <a:solidFill>
                    <a:srgbClr val="4EC9B0"/>
                  </a:solidFill>
                  <a:latin typeface="Menlo" panose="020B0609030804020204" pitchFamily="49" charset="0"/>
                </a:rPr>
                <a:t>BigDataStatMeth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::</a:t>
              </a:r>
              <a:r>
                <a:rPr lang="es-ES" sz="1600" dirty="0" err="1">
                  <a:solidFill>
                    <a:srgbClr val="DCDCAA"/>
                  </a:solidFill>
                  <a:latin typeface="Menlo" panose="020B0609030804020204" pitchFamily="49" charset="0"/>
                </a:rPr>
                <a:t>multiplication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(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dsA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,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dsB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,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dsC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,</a:t>
              </a:r>
            </a:p>
            <a:p>
              <a:pPr>
                <a:lnSpc>
                  <a:spcPct val="100000"/>
                </a:lnSpc>
                <a:spcBef>
                  <a:spcPts val="300"/>
                </a:spcBef>
              </a:pP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	        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block_size,mem_block,bparal,ithrs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);</a:t>
              </a:r>
            </a:p>
            <a:p>
              <a:pPr>
                <a:lnSpc>
                  <a:spcPct val="100000"/>
                </a:lnSpc>
                <a:spcBef>
                  <a:spcPts val="300"/>
                </a:spcBef>
              </a:pPr>
              <a:r>
                <a:rPr lang="es-ES" sz="1600" dirty="0" err="1">
                  <a:solidFill>
                    <a:srgbClr val="C586C0"/>
                  </a:solidFill>
                  <a:latin typeface="Menlo" panose="020B0609030804020204" pitchFamily="49" charset="0"/>
                </a:rPr>
                <a:t>delete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dsA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;</a:t>
              </a:r>
            </a:p>
            <a:p>
              <a:pPr>
                <a:lnSpc>
                  <a:spcPct val="100000"/>
                </a:lnSpc>
                <a:spcBef>
                  <a:spcPts val="300"/>
                </a:spcBef>
              </a:pPr>
              <a:r>
                <a:rPr lang="es-ES" sz="1600" dirty="0" err="1">
                  <a:solidFill>
                    <a:srgbClr val="C586C0"/>
                  </a:solidFill>
                  <a:latin typeface="Menlo" panose="020B0609030804020204" pitchFamily="49" charset="0"/>
                </a:rPr>
                <a:t>delete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dsB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;</a:t>
              </a:r>
            </a:p>
            <a:p>
              <a:pPr>
                <a:lnSpc>
                  <a:spcPct val="100000"/>
                </a:lnSpc>
                <a:spcBef>
                  <a:spcPts val="300"/>
                </a:spcBef>
              </a:pPr>
              <a:r>
                <a:rPr lang="es-ES" sz="1600" dirty="0" err="1">
                  <a:solidFill>
                    <a:srgbClr val="C586C0"/>
                  </a:solidFill>
                  <a:latin typeface="Menlo" panose="020B0609030804020204" pitchFamily="49" charset="0"/>
                </a:rPr>
                <a:t>delete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dsC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;</a:t>
              </a:r>
            </a:p>
            <a:p>
              <a:pPr>
                <a:lnSpc>
                  <a:spcPct val="100000"/>
                </a:lnSpc>
                <a:spcBef>
                  <a:spcPts val="300"/>
                </a:spcBef>
              </a:pP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…</a:t>
              </a: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EE999635-59A3-254B-A553-15944F3EF1B3}"/>
                </a:ext>
              </a:extLst>
            </p:cNvPr>
            <p:cNvSpPr/>
            <p:nvPr/>
          </p:nvSpPr>
          <p:spPr>
            <a:xfrm>
              <a:off x="5723253" y="2157800"/>
              <a:ext cx="7172404" cy="2842692"/>
            </a:xfrm>
            <a:prstGeom prst="rect">
              <a:avLst/>
            </a:prstGeom>
          </p:spPr>
          <p:txBody>
            <a:bodyPr wrap="square" tIns="36000" bIns="36000">
              <a:spAutoFit/>
            </a:bodyPr>
            <a:lstStyle/>
            <a:p>
              <a:pPr>
                <a:lnSpc>
                  <a:spcPct val="100000"/>
                </a:lnSpc>
                <a:spcBef>
                  <a:spcPts val="300"/>
                </a:spcBef>
              </a:pP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…</a:t>
              </a:r>
              <a:endParaRPr lang="es-ES" sz="1600" dirty="0">
                <a:solidFill>
                  <a:srgbClr val="9CDCFE"/>
                </a:solidFill>
                <a:latin typeface="Menlo" panose="020B0609030804020204" pitchFamily="49" charset="0"/>
              </a:endParaRPr>
            </a:p>
            <a:p>
              <a:pPr>
                <a:lnSpc>
                  <a:spcPct val="100000"/>
                </a:lnSpc>
                <a:spcBef>
                  <a:spcPts val="300"/>
                </a:spcBef>
              </a:pPr>
              <a:r>
                <a:rPr lang="es-ES" sz="1600" dirty="0">
                  <a:solidFill>
                    <a:srgbClr val="9CDCFE"/>
                  </a:solidFill>
                  <a:latin typeface="Menlo" panose="020B0609030804020204" pitchFamily="49" charset="0"/>
                </a:rPr>
                <a:t>bdCreate_hdf5_matrix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(</a:t>
              </a:r>
              <a:r>
                <a:rPr lang="es-ES" sz="1600" dirty="0" err="1">
                  <a:solidFill>
                    <a:srgbClr val="9CDCFE"/>
                  </a:solidFill>
                  <a:latin typeface="Menlo" panose="020B0609030804020204" pitchFamily="49" charset="0"/>
                </a:rPr>
                <a:t>filename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=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>
                  <a:solidFill>
                    <a:srgbClr val="CE9178"/>
                  </a:solidFill>
                  <a:latin typeface="Menlo" panose="020B0609030804020204" pitchFamily="49" charset="0"/>
                </a:rPr>
                <a:t>"hdf5_filename.hdf5"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,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</a:p>
            <a:p>
              <a:pPr>
                <a:lnSpc>
                  <a:spcPct val="100000"/>
                </a:lnSpc>
                <a:spcBef>
                  <a:spcPts val="300"/>
                </a:spcBef>
              </a:pPr>
              <a:r>
                <a:rPr lang="es-ES" sz="1600" dirty="0">
                  <a:solidFill>
                    <a:srgbClr val="9CDCFE"/>
                  </a:solidFill>
                  <a:latin typeface="Menlo" panose="020B0609030804020204" pitchFamily="49" charset="0"/>
                </a:rPr>
                <a:t>      </a:t>
              </a:r>
              <a:r>
                <a:rPr lang="es-ES" sz="1600" dirty="0" err="1">
                  <a:solidFill>
                    <a:srgbClr val="9CDCFE"/>
                  </a:solidFill>
                  <a:latin typeface="Menlo" panose="020B0609030804020204" pitchFamily="49" charset="0"/>
                </a:rPr>
                <a:t>object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=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 err="1">
                  <a:solidFill>
                    <a:srgbClr val="9CDCFE"/>
                  </a:solidFill>
                  <a:latin typeface="Menlo" panose="020B0609030804020204" pitchFamily="49" charset="0"/>
                </a:rPr>
                <a:t>a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,</a:t>
              </a:r>
              <a:r>
                <a:rPr lang="es-ES" sz="1600" dirty="0" err="1">
                  <a:solidFill>
                    <a:srgbClr val="9CDCFE"/>
                  </a:solidFill>
                  <a:latin typeface="Menlo" panose="020B0609030804020204" pitchFamily="49" charset="0"/>
                </a:rPr>
                <a:t>group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=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>
                  <a:solidFill>
                    <a:srgbClr val="CE9178"/>
                  </a:solidFill>
                  <a:latin typeface="Menlo" panose="020B0609030804020204" pitchFamily="49" charset="0"/>
                </a:rPr>
                <a:t>"input"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,</a:t>
              </a:r>
              <a:r>
                <a:rPr lang="es-ES" sz="1600" dirty="0" err="1">
                  <a:solidFill>
                    <a:srgbClr val="9CDCFE"/>
                  </a:solidFill>
                  <a:latin typeface="Menlo" panose="020B0609030804020204" pitchFamily="49" charset="0"/>
                </a:rPr>
                <a:t>dataset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=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>
                  <a:solidFill>
                    <a:srgbClr val="CE9178"/>
                  </a:solidFill>
                  <a:latin typeface="Menlo" panose="020B0609030804020204" pitchFamily="49" charset="0"/>
                </a:rPr>
                <a:t>"</a:t>
              </a:r>
              <a:r>
                <a:rPr lang="es-ES" sz="1600" dirty="0" err="1">
                  <a:solidFill>
                    <a:srgbClr val="CE9178"/>
                  </a:solidFill>
                  <a:latin typeface="Menlo" panose="020B0609030804020204" pitchFamily="49" charset="0"/>
                </a:rPr>
                <a:t>datasetA</a:t>
              </a:r>
              <a:r>
                <a:rPr lang="es-ES" sz="1600" dirty="0">
                  <a:solidFill>
                    <a:srgbClr val="CE9178"/>
                  </a:solidFill>
                  <a:latin typeface="Menlo" panose="020B0609030804020204" pitchFamily="49" charset="0"/>
                </a:rPr>
                <a:t>"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,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>
                  <a:solidFill>
                    <a:srgbClr val="9CDCFE"/>
                  </a:solidFill>
                  <a:latin typeface="Menlo" panose="020B0609030804020204" pitchFamily="49" charset="0"/>
                </a:rPr>
                <a:t>...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)</a:t>
              </a:r>
            </a:p>
            <a:p>
              <a:pPr>
                <a:lnSpc>
                  <a:spcPct val="100000"/>
                </a:lnSpc>
                <a:spcBef>
                  <a:spcPts val="300"/>
                </a:spcBef>
              </a:pPr>
              <a:r>
                <a:rPr lang="es-ES" sz="1600" dirty="0">
                  <a:solidFill>
                    <a:srgbClr val="9CDCFE"/>
                  </a:solidFill>
                  <a:latin typeface="Menlo" panose="020B0609030804020204" pitchFamily="49" charset="0"/>
                </a:rPr>
                <a:t>bdCreate_hdf5_matrix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(</a:t>
              </a:r>
              <a:r>
                <a:rPr lang="es-ES" sz="1600" dirty="0" err="1">
                  <a:solidFill>
                    <a:srgbClr val="9CDCFE"/>
                  </a:solidFill>
                  <a:latin typeface="Menlo" panose="020B0609030804020204" pitchFamily="49" charset="0"/>
                </a:rPr>
                <a:t>filename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=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>
                  <a:solidFill>
                    <a:srgbClr val="CE9178"/>
                  </a:solidFill>
                  <a:latin typeface="Menlo" panose="020B0609030804020204" pitchFamily="49" charset="0"/>
                </a:rPr>
                <a:t>"hdf5_filename.hdf5"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,   </a:t>
              </a:r>
            </a:p>
            <a:p>
              <a:pPr>
                <a:lnSpc>
                  <a:spcPct val="100000"/>
                </a:lnSpc>
                <a:spcBef>
                  <a:spcPts val="300"/>
                </a:spcBef>
              </a:pP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      </a:t>
              </a:r>
              <a:r>
                <a:rPr lang="es-ES" sz="1600" dirty="0" err="1">
                  <a:solidFill>
                    <a:srgbClr val="9CDCFE"/>
                  </a:solidFill>
                  <a:latin typeface="Menlo" panose="020B0609030804020204" pitchFamily="49" charset="0"/>
                </a:rPr>
                <a:t>object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=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 err="1">
                  <a:solidFill>
                    <a:srgbClr val="9CDCFE"/>
                  </a:solidFill>
                  <a:latin typeface="Menlo" panose="020B0609030804020204" pitchFamily="49" charset="0"/>
                </a:rPr>
                <a:t>b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,</a:t>
              </a:r>
              <a:r>
                <a:rPr lang="es-ES" sz="1600" dirty="0" err="1">
                  <a:solidFill>
                    <a:srgbClr val="9CDCFE"/>
                  </a:solidFill>
                  <a:latin typeface="Menlo" panose="020B0609030804020204" pitchFamily="49" charset="0"/>
                </a:rPr>
                <a:t>group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=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>
                  <a:solidFill>
                    <a:srgbClr val="CE9178"/>
                  </a:solidFill>
                  <a:latin typeface="Menlo" panose="020B0609030804020204" pitchFamily="49" charset="0"/>
                </a:rPr>
                <a:t>"input"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,</a:t>
              </a:r>
              <a:r>
                <a:rPr lang="es-ES" sz="1600" dirty="0" err="1">
                  <a:solidFill>
                    <a:srgbClr val="9CDCFE"/>
                  </a:solidFill>
                  <a:latin typeface="Menlo" panose="020B0609030804020204" pitchFamily="49" charset="0"/>
                </a:rPr>
                <a:t>dataset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=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>
                  <a:solidFill>
                    <a:srgbClr val="CE9178"/>
                  </a:solidFill>
                  <a:latin typeface="Menlo" panose="020B0609030804020204" pitchFamily="49" charset="0"/>
                </a:rPr>
                <a:t>"</a:t>
              </a:r>
              <a:r>
                <a:rPr lang="es-ES" sz="1600" dirty="0" err="1">
                  <a:solidFill>
                    <a:srgbClr val="CE9178"/>
                  </a:solidFill>
                  <a:latin typeface="Menlo" panose="020B0609030804020204" pitchFamily="49" charset="0"/>
                </a:rPr>
                <a:t>datasetB</a:t>
              </a:r>
              <a:r>
                <a:rPr lang="es-ES" sz="1600" dirty="0">
                  <a:solidFill>
                    <a:srgbClr val="CE9178"/>
                  </a:solidFill>
                  <a:latin typeface="Menlo" panose="020B0609030804020204" pitchFamily="49" charset="0"/>
                </a:rPr>
                <a:t>"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,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>
                  <a:solidFill>
                    <a:srgbClr val="9CDCFE"/>
                  </a:solidFill>
                  <a:latin typeface="Menlo" panose="020B0609030804020204" pitchFamily="49" charset="0"/>
                </a:rPr>
                <a:t>...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)</a:t>
              </a:r>
              <a:endParaRPr lang="es-ES" sz="1600" dirty="0">
                <a:solidFill>
                  <a:srgbClr val="CCCCCC"/>
                </a:solidFill>
                <a:latin typeface="Menlo" panose="020B0609030804020204" pitchFamily="49" charset="0"/>
              </a:endParaRPr>
            </a:p>
            <a:p>
              <a:pPr>
                <a:lnSpc>
                  <a:spcPct val="100000"/>
                </a:lnSpc>
                <a:spcBef>
                  <a:spcPts val="300"/>
                </a:spcBef>
              </a:pPr>
              <a:b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</a:br>
              <a:r>
                <a:rPr lang="es-ES" sz="1600" dirty="0">
                  <a:solidFill>
                    <a:srgbClr val="9CDCFE"/>
                  </a:solidFill>
                  <a:latin typeface="Menlo" panose="020B0609030804020204" pitchFamily="49" charset="0"/>
                </a:rPr>
                <a:t>bdblockmult_hdf5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(</a:t>
              </a:r>
              <a:r>
                <a:rPr lang="es-ES" sz="1600" dirty="0" err="1">
                  <a:solidFill>
                    <a:srgbClr val="9CDCFE"/>
                  </a:solidFill>
                  <a:latin typeface="Menlo" panose="020B0609030804020204" pitchFamily="49" charset="0"/>
                </a:rPr>
                <a:t>filename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=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>
                  <a:solidFill>
                    <a:srgbClr val="CE9178"/>
                  </a:solidFill>
                  <a:latin typeface="Menlo" panose="020B0609030804020204" pitchFamily="49" charset="0"/>
                </a:rPr>
                <a:t>"hdf5_filename.hdf5"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,</a:t>
              </a:r>
              <a:endParaRPr lang="es-ES" sz="1600" dirty="0">
                <a:solidFill>
                  <a:srgbClr val="CCCCCC"/>
                </a:solidFill>
                <a:latin typeface="Menlo" panose="020B0609030804020204" pitchFamily="49" charset="0"/>
              </a:endParaRPr>
            </a:p>
            <a:p>
              <a:pPr>
                <a:lnSpc>
                  <a:spcPct val="100000"/>
                </a:lnSpc>
                <a:spcBef>
                  <a:spcPts val="300"/>
                </a:spcBef>
              </a:pPr>
              <a:r>
                <a:rPr lang="es-ES" sz="1600" dirty="0">
                  <a:solidFill>
                    <a:srgbClr val="9CDCFE"/>
                  </a:solidFill>
                  <a:latin typeface="Menlo" panose="020B0609030804020204" pitchFamily="49" charset="0"/>
                </a:rPr>
                <a:t>      </a:t>
              </a:r>
              <a:r>
                <a:rPr lang="es-ES" sz="1600" dirty="0" err="1">
                  <a:solidFill>
                    <a:srgbClr val="9CDCFE"/>
                  </a:solidFill>
                  <a:latin typeface="Menlo" panose="020B0609030804020204" pitchFamily="49" charset="0"/>
                </a:rPr>
                <a:t>group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=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>
                  <a:solidFill>
                    <a:srgbClr val="CE9178"/>
                  </a:solidFill>
                  <a:latin typeface="Menlo" panose="020B0609030804020204" pitchFamily="49" charset="0"/>
                </a:rPr>
                <a:t>"</a:t>
              </a:r>
              <a:r>
                <a:rPr lang="es-ES" sz="1600" dirty="0" err="1">
                  <a:solidFill>
                    <a:srgbClr val="CE9178"/>
                  </a:solidFill>
                  <a:latin typeface="Menlo" panose="020B0609030804020204" pitchFamily="49" charset="0"/>
                </a:rPr>
                <a:t>input"</a:t>
              </a:r>
              <a:r>
                <a:rPr lang="es-E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,</a:t>
              </a:r>
              <a:r>
                <a:rPr lang="es-ES" sz="1600" dirty="0" err="1">
                  <a:solidFill>
                    <a:srgbClr val="9CDCFE"/>
                  </a:solidFill>
                  <a:latin typeface="Menlo" panose="020B0609030804020204" pitchFamily="49" charset="0"/>
                </a:rPr>
                <a:t>A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=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>
                  <a:solidFill>
                    <a:srgbClr val="CE9178"/>
                  </a:solidFill>
                  <a:latin typeface="Menlo" panose="020B0609030804020204" pitchFamily="49" charset="0"/>
                </a:rPr>
                <a:t>"</a:t>
              </a:r>
              <a:r>
                <a:rPr lang="es-ES" sz="1600" dirty="0" err="1">
                  <a:solidFill>
                    <a:srgbClr val="CE9178"/>
                  </a:solidFill>
                  <a:latin typeface="Menlo" panose="020B0609030804020204" pitchFamily="49" charset="0"/>
                </a:rPr>
                <a:t>datasetA</a:t>
              </a:r>
              <a:r>
                <a:rPr lang="es-ES" sz="1600" dirty="0">
                  <a:solidFill>
                    <a:srgbClr val="CE9178"/>
                  </a:solidFill>
                  <a:latin typeface="Menlo" panose="020B0609030804020204" pitchFamily="49" charset="0"/>
                </a:rPr>
                <a:t>"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,</a:t>
              </a:r>
              <a:r>
                <a:rPr lang="es-ES" sz="1600" dirty="0">
                  <a:solidFill>
                    <a:srgbClr val="9CDCFE"/>
                  </a:solidFill>
                  <a:latin typeface="Menlo" panose="020B0609030804020204" pitchFamily="49" charset="0"/>
                </a:rPr>
                <a:t>B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=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>
                  <a:solidFill>
                    <a:srgbClr val="CE9178"/>
                  </a:solidFill>
                  <a:latin typeface="Menlo" panose="020B0609030804020204" pitchFamily="49" charset="0"/>
                </a:rPr>
                <a:t>"</a:t>
              </a:r>
              <a:r>
                <a:rPr lang="es-ES" sz="1600" dirty="0" err="1">
                  <a:solidFill>
                    <a:srgbClr val="CE9178"/>
                  </a:solidFill>
                  <a:latin typeface="Menlo" panose="020B0609030804020204" pitchFamily="49" charset="0"/>
                </a:rPr>
                <a:t>datasetB</a:t>
              </a:r>
              <a:r>
                <a:rPr lang="es-ES" sz="1600" dirty="0">
                  <a:solidFill>
                    <a:srgbClr val="CE9178"/>
                  </a:solidFill>
                  <a:latin typeface="Menlo" panose="020B0609030804020204" pitchFamily="49" charset="0"/>
                </a:rPr>
                <a:t>"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,</a:t>
              </a:r>
              <a:endParaRPr lang="es-ES" sz="1600" dirty="0">
                <a:solidFill>
                  <a:srgbClr val="CCCCCC"/>
                </a:solidFill>
                <a:latin typeface="Menlo" panose="020B0609030804020204" pitchFamily="49" charset="0"/>
              </a:endParaRPr>
            </a:p>
            <a:p>
              <a:pPr>
                <a:lnSpc>
                  <a:spcPct val="100000"/>
                </a:lnSpc>
                <a:spcBef>
                  <a:spcPts val="300"/>
                </a:spcBef>
              </a:pPr>
              <a:r>
                <a:rPr lang="es-ES" sz="1600" dirty="0">
                  <a:solidFill>
                    <a:srgbClr val="9CDCFE"/>
                  </a:solidFill>
                  <a:latin typeface="Menlo" panose="020B0609030804020204" pitchFamily="49" charset="0"/>
                </a:rPr>
                <a:t>      </a:t>
              </a:r>
              <a:r>
                <a:rPr lang="es-ES" sz="1600" dirty="0" err="1">
                  <a:solidFill>
                    <a:srgbClr val="9CDCFE"/>
                  </a:solidFill>
                  <a:latin typeface="Menlo" panose="020B0609030804020204" pitchFamily="49" charset="0"/>
                </a:rPr>
                <a:t>outgroup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=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>
                  <a:solidFill>
                    <a:srgbClr val="CE9178"/>
                  </a:solidFill>
                  <a:latin typeface="Menlo" panose="020B0609030804020204" pitchFamily="49" charset="0"/>
                </a:rPr>
                <a:t>"</a:t>
              </a:r>
              <a:r>
                <a:rPr lang="es-ES" sz="1600" dirty="0" err="1">
                  <a:solidFill>
                    <a:srgbClr val="CE9178"/>
                  </a:solidFill>
                  <a:latin typeface="Menlo" panose="020B0609030804020204" pitchFamily="49" charset="0"/>
                </a:rPr>
                <a:t>results</a:t>
              </a:r>
              <a:r>
                <a:rPr lang="es-ES" sz="1600" dirty="0">
                  <a:solidFill>
                    <a:srgbClr val="CE9178"/>
                  </a:solidFill>
                  <a:latin typeface="Menlo" panose="020B0609030804020204" pitchFamily="49" charset="0"/>
                </a:rPr>
                <a:t>"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,</a:t>
              </a:r>
              <a:r>
                <a:rPr lang="es-ES" sz="1600" dirty="0" err="1">
                  <a:solidFill>
                    <a:srgbClr val="9CDCFE"/>
                  </a:solidFill>
                  <a:latin typeface="Menlo" panose="020B0609030804020204" pitchFamily="49" charset="0"/>
                </a:rPr>
                <a:t>outdataset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=</a:t>
              </a:r>
              <a:r>
                <a:rPr lang="es-ES" sz="1600" dirty="0">
                  <a:solidFill>
                    <a:srgbClr val="CCCCCC"/>
                  </a:solidFill>
                  <a:latin typeface="Menlo" panose="020B0609030804020204" pitchFamily="49" charset="0"/>
                </a:rPr>
                <a:t> </a:t>
              </a:r>
              <a:r>
                <a:rPr lang="es-ES" sz="1600" dirty="0">
                  <a:solidFill>
                    <a:srgbClr val="CE9178"/>
                  </a:solidFill>
                  <a:latin typeface="Menlo" panose="020B0609030804020204" pitchFamily="49" charset="0"/>
                </a:rPr>
                <a:t>"</a:t>
              </a:r>
              <a:r>
                <a:rPr lang="es-ES" sz="1600" dirty="0" err="1">
                  <a:solidFill>
                    <a:srgbClr val="CE9178"/>
                  </a:solidFill>
                  <a:latin typeface="Menlo" panose="020B0609030804020204" pitchFamily="49" charset="0"/>
                </a:rPr>
                <a:t>resmult</a:t>
              </a:r>
              <a:r>
                <a:rPr lang="es-ES" sz="1600" dirty="0">
                  <a:solidFill>
                    <a:srgbClr val="CE9178"/>
                  </a:solidFill>
                  <a:latin typeface="Menlo" panose="020B0609030804020204" pitchFamily="49" charset="0"/>
                </a:rPr>
                <a:t>"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,</a:t>
              </a:r>
              <a:r>
                <a:rPr lang="es-ES" sz="1600" dirty="0">
                  <a:solidFill>
                    <a:srgbClr val="569CD6"/>
                  </a:solidFill>
                  <a:latin typeface="Menlo" panose="020B0609030804020204" pitchFamily="49" charset="0"/>
                </a:rPr>
                <a:t>...</a:t>
              </a: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 )</a:t>
              </a:r>
            </a:p>
            <a:p>
              <a:pPr>
                <a:lnSpc>
                  <a:spcPct val="100000"/>
                </a:lnSpc>
                <a:spcBef>
                  <a:spcPts val="300"/>
                </a:spcBef>
              </a:pPr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enlo" panose="020B0609030804020204" pitchFamily="49" charset="0"/>
                </a:rPr>
                <a:t>…</a:t>
              </a:r>
              <a:endParaRPr lang="es-ES" sz="1600" dirty="0">
                <a:solidFill>
                  <a:srgbClr val="CCCCCC"/>
                </a:solidFill>
                <a:latin typeface="Menlo" panose="020B0609030804020204" pitchFamily="49" charset="0"/>
              </a:endParaRPr>
            </a:p>
          </p:txBody>
        </p:sp>
        <p:sp>
          <p:nvSpPr>
            <p:cNvPr id="62" name="Rectángulo redondeado 61">
              <a:extLst>
                <a:ext uri="{FF2B5EF4-FFF2-40B4-BE49-F238E27FC236}">
                  <a16:creationId xmlns:a16="http://schemas.microsoft.com/office/drawing/2014/main" id="{C5686A53-CCE2-8643-BF12-4F5FF846B5E6}"/>
                </a:ext>
              </a:extLst>
            </p:cNvPr>
            <p:cNvSpPr/>
            <p:nvPr/>
          </p:nvSpPr>
          <p:spPr>
            <a:xfrm>
              <a:off x="7540220" y="7001744"/>
              <a:ext cx="3168000" cy="432000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0" rIns="5080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" sz="24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Gill Sans Light" panose="020B0302020104020203" pitchFamily="34" charset="-79"/>
                  <a:ea typeface="Helvetica Neue Medium"/>
                  <a:cs typeface="Gill Sans Light" panose="020B0302020104020203" pitchFamily="34" charset="-79"/>
                  <a:sym typeface="Helvetica Neue Medium"/>
                </a:rPr>
                <a:t>C++ interface (API)</a:t>
              </a:r>
              <a:endParaRPr kumimoji="0" lang="es-ES" sz="2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Gill Sans Light" panose="020B0302020104020203" pitchFamily="34" charset="-79"/>
                <a:ea typeface="Helvetica Neue Medium"/>
                <a:cs typeface="Gill Sans Light" panose="020B0302020104020203" pitchFamily="34" charset="-79"/>
                <a:sym typeface="Helvetica Neue Medium"/>
              </a:endParaRPr>
            </a:p>
          </p:txBody>
        </p:sp>
        <p:pic>
          <p:nvPicPr>
            <p:cNvPr id="63" name="Línia Forma" descr="Línia Forma">
              <a:extLst>
                <a:ext uri="{FF2B5EF4-FFF2-40B4-BE49-F238E27FC236}">
                  <a16:creationId xmlns:a16="http://schemas.microsoft.com/office/drawing/2014/main" id="{D06DA5D6-1CFA-0143-85AA-3734A73AB29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41393" flipH="1" flipV="1">
              <a:off x="5010454" y="9944713"/>
              <a:ext cx="8892731" cy="825232"/>
            </a:xfrm>
            <a:prstGeom prst="rect">
              <a:avLst/>
            </a:prstGeom>
          </p:spPr>
        </p:pic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2C9DFAB0-13E2-5447-B888-9440DF365FA9}"/>
                </a:ext>
              </a:extLst>
            </p:cNvPr>
            <p:cNvGrpSpPr/>
            <p:nvPr/>
          </p:nvGrpSpPr>
          <p:grpSpPr>
            <a:xfrm>
              <a:off x="6220778" y="5050918"/>
              <a:ext cx="5830178" cy="1750164"/>
              <a:chOff x="7792446" y="5486401"/>
              <a:chExt cx="5830178" cy="1750164"/>
            </a:xfrm>
          </p:grpSpPr>
          <p:sp>
            <p:nvSpPr>
              <p:cNvPr id="201" name="Línia"/>
              <p:cNvSpPr/>
              <p:nvPr/>
            </p:nvSpPr>
            <p:spPr>
              <a:xfrm>
                <a:off x="10752635" y="6818344"/>
                <a:ext cx="1679330" cy="1"/>
              </a:xfrm>
              <a:prstGeom prst="line">
                <a:avLst/>
              </a:prstGeom>
              <a:ln w="25400">
                <a:solidFill>
                  <a:srgbClr val="000000"/>
                </a:solidFill>
                <a:miter lim="400000"/>
                <a:headEnd type="triangle"/>
                <a:tailEnd type="triangle"/>
              </a:ln>
            </p:spPr>
            <p:txBody>
              <a:bodyPr lIns="50800" tIns="50800" rIns="50800" bIns="50800" anchor="ctr"/>
              <a:lstStyle/>
              <a:p>
                <a:pPr algn="ctr" defTabSz="584200">
                  <a:lnSpc>
                    <a:spcPct val="100000"/>
                  </a:lnSpc>
                  <a:spcBef>
                    <a:spcPts val="0"/>
                  </a:spcBef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" name="h5 library"/>
              <p:cNvSpPr txBox="1"/>
              <p:nvPr/>
            </p:nvSpPr>
            <p:spPr>
              <a:xfrm>
                <a:off x="10861295" y="6396083"/>
                <a:ext cx="1349031" cy="393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1800" b="1"/>
                </a:lvl1pPr>
              </a:lstStyle>
              <a:p>
                <a:r>
                  <a:rPr sz="2000" dirty="0">
                    <a:solidFill>
                      <a:srgbClr val="286BBF"/>
                    </a:solidFill>
                    <a:latin typeface="Gill Sans SemiBold" panose="020B0502020104020203" pitchFamily="34" charset="-79"/>
                    <a:cs typeface="Gill Sans SemiBold" panose="020B0502020104020203" pitchFamily="34" charset="-79"/>
                  </a:rPr>
                  <a:t>h5 library</a:t>
                </a:r>
              </a:p>
            </p:txBody>
          </p:sp>
          <p:sp>
            <p:nvSpPr>
              <p:cNvPr id="203" name="Object : HDF5 data file"/>
              <p:cNvSpPr txBox="1"/>
              <p:nvPr/>
            </p:nvSpPr>
            <p:spPr>
              <a:xfrm>
                <a:off x="8889496" y="6441898"/>
                <a:ext cx="1720419" cy="52308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1600" b="1"/>
                </a:lvl1pPr>
              </a:lstStyle>
              <a:p>
                <a:pPr algn="l"/>
                <a:r>
                  <a:rPr sz="2000" dirty="0">
                    <a:latin typeface="Gill Sans SemiBold" panose="020B0502020104020203" pitchFamily="34" charset="-79"/>
                    <a:cs typeface="Gill Sans SemiBold" panose="020B0502020104020203" pitchFamily="34" charset="-79"/>
                  </a:rPr>
                  <a:t>HDF5 data file</a:t>
                </a:r>
              </a:p>
            </p:txBody>
          </p:sp>
          <p:sp>
            <p:nvSpPr>
              <p:cNvPr id="205" name="Object : R Object"/>
              <p:cNvSpPr txBox="1"/>
              <p:nvPr/>
            </p:nvSpPr>
            <p:spPr>
              <a:xfrm>
                <a:off x="8889496" y="5778800"/>
                <a:ext cx="1720419" cy="52308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1600" b="1"/>
                </a:lvl1pPr>
              </a:lstStyle>
              <a:p>
                <a:pPr algn="l"/>
                <a:r>
                  <a:rPr sz="2000" dirty="0">
                    <a:latin typeface="Gill Sans SemiBold" panose="020B0502020104020203" pitchFamily="34" charset="-79"/>
                    <a:cs typeface="Gill Sans SemiBold" panose="020B0502020104020203" pitchFamily="34" charset="-79"/>
                  </a:rPr>
                  <a:t>R Object</a:t>
                </a:r>
              </a:p>
            </p:txBody>
          </p:sp>
          <p:sp>
            <p:nvSpPr>
              <p:cNvPr id="206" name="C++ Data"/>
              <p:cNvSpPr txBox="1"/>
              <p:nvPr/>
            </p:nvSpPr>
            <p:spPr>
              <a:xfrm>
                <a:off x="12445767" y="6054727"/>
                <a:ext cx="1176857" cy="73980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1600" b="1"/>
                </a:lvl1pPr>
              </a:lstStyle>
              <a:p>
                <a:r>
                  <a:rPr sz="2400" dirty="0">
                    <a:latin typeface="Gill Sans SemiBold" panose="020B0502020104020203" pitchFamily="34" charset="-79"/>
                    <a:cs typeface="Gill Sans SemiBold" panose="020B0502020104020203" pitchFamily="34" charset="-79"/>
                  </a:rPr>
                  <a:t>C++ </a:t>
                </a:r>
                <a:br>
                  <a:rPr lang="es-ES" sz="2400" dirty="0">
                    <a:latin typeface="Gill Sans SemiBold" panose="020B0502020104020203" pitchFamily="34" charset="-79"/>
                    <a:cs typeface="Gill Sans SemiBold" panose="020B0502020104020203" pitchFamily="34" charset="-79"/>
                  </a:rPr>
                </a:br>
                <a:r>
                  <a:rPr sz="2400" dirty="0">
                    <a:latin typeface="Gill Sans SemiBold" panose="020B0502020104020203" pitchFamily="34" charset="-79"/>
                    <a:cs typeface="Gill Sans SemiBold" panose="020B0502020104020203" pitchFamily="34" charset="-79"/>
                  </a:rPr>
                  <a:t>Data</a:t>
                </a:r>
              </a:p>
            </p:txBody>
          </p:sp>
          <p:sp>
            <p:nvSpPr>
              <p:cNvPr id="207" name="Rcpp library"/>
              <p:cNvSpPr txBox="1"/>
              <p:nvPr/>
            </p:nvSpPr>
            <p:spPr>
              <a:xfrm>
                <a:off x="10579585" y="5599842"/>
                <a:ext cx="1969792" cy="3866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>
                <a:lvl1pPr algn="ctr" defTabSz="584200">
                  <a:lnSpc>
                    <a:spcPct val="100000"/>
                  </a:lnSpc>
                  <a:spcBef>
                    <a:spcPts val="0"/>
                  </a:spcBef>
                  <a:defRPr sz="1800" b="1"/>
                </a:lvl1pPr>
              </a:lstStyle>
              <a:p>
                <a:r>
                  <a:rPr sz="2000" dirty="0" err="1">
                    <a:solidFill>
                      <a:srgbClr val="286BBF"/>
                    </a:solidFill>
                    <a:latin typeface="Gill Sans SemiBold" panose="020B0502020104020203" pitchFamily="34" charset="-79"/>
                    <a:cs typeface="Gill Sans SemiBold" panose="020B0502020104020203" pitchFamily="34" charset="-79"/>
                  </a:rPr>
                  <a:t>Rcpp</a:t>
                </a:r>
                <a:r>
                  <a:rPr sz="2000" dirty="0">
                    <a:solidFill>
                      <a:srgbClr val="286BBF"/>
                    </a:solidFill>
                    <a:latin typeface="Gill Sans SemiBold" panose="020B0502020104020203" pitchFamily="34" charset="-79"/>
                    <a:cs typeface="Gill Sans SemiBold" panose="020B0502020104020203" pitchFamily="34" charset="-79"/>
                  </a:rPr>
                  <a:t> library</a:t>
                </a:r>
              </a:p>
            </p:txBody>
          </p:sp>
          <p:sp>
            <p:nvSpPr>
              <p:cNvPr id="209" name="Línia"/>
              <p:cNvSpPr/>
              <p:nvPr/>
            </p:nvSpPr>
            <p:spPr>
              <a:xfrm>
                <a:off x="10724816" y="6134540"/>
                <a:ext cx="1679331" cy="1"/>
              </a:xfrm>
              <a:prstGeom prst="line">
                <a:avLst/>
              </a:prstGeom>
              <a:ln w="25400">
                <a:solidFill>
                  <a:srgbClr val="000000"/>
                </a:solidFill>
                <a:miter lim="400000"/>
                <a:headEnd type="triangle"/>
                <a:tailEnd type="triangle"/>
              </a:ln>
            </p:spPr>
            <p:txBody>
              <a:bodyPr lIns="50800" tIns="50800" rIns="50800" bIns="50800" anchor="ctr"/>
              <a:lstStyle/>
              <a:p>
                <a:pPr algn="ctr" defTabSz="584200">
                  <a:lnSpc>
                    <a:spcPct val="100000"/>
                  </a:lnSpc>
                  <a:spcBef>
                    <a:spcPts val="0"/>
                  </a:spcBef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211" name="Imatge" descr="Imatge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56495" y="6524987"/>
                <a:ext cx="633001" cy="354481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18" name="Rlogo.png" descr="Rlogo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95754" y="5727483"/>
                <a:ext cx="693742" cy="537650"/>
              </a:xfrm>
              <a:prstGeom prst="rect">
                <a:avLst/>
              </a:prstGeom>
              <a:ln w="25400">
                <a:miter lim="400000"/>
              </a:ln>
              <a:effectLst>
                <a:outerShdw blurRad="254000" dist="127000" dir="5400000" rotWithShape="0">
                  <a:srgbClr val="000000">
                    <a:alpha val="70000"/>
                  </a:srgbClr>
                </a:outerShdw>
              </a:effectLst>
            </p:spPr>
          </p:pic>
          <p:cxnSp>
            <p:nvCxnSpPr>
              <p:cNvPr id="4" name="Conector recto 3">
                <a:extLst>
                  <a:ext uri="{FF2B5EF4-FFF2-40B4-BE49-F238E27FC236}">
                    <a16:creationId xmlns:a16="http://schemas.microsoft.com/office/drawing/2014/main" id="{159388CF-C2E9-C544-86AE-37EF9498D6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95113" y="5770347"/>
                <a:ext cx="0" cy="130856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4" name="Rectángulo redondeado 63">
                <a:extLst>
                  <a:ext uri="{FF2B5EF4-FFF2-40B4-BE49-F238E27FC236}">
                    <a16:creationId xmlns:a16="http://schemas.microsoft.com/office/drawing/2014/main" id="{E3CBE2CE-97CC-2F46-925E-5800D64019AD}"/>
                  </a:ext>
                </a:extLst>
              </p:cNvPr>
              <p:cNvSpPr/>
              <p:nvPr/>
            </p:nvSpPr>
            <p:spPr>
              <a:xfrm>
                <a:off x="7792446" y="5486401"/>
                <a:ext cx="5830178" cy="1750164"/>
              </a:xfrm>
              <a:prstGeom prst="roundRect">
                <a:avLst/>
              </a:prstGeom>
              <a:noFill/>
              <a:ln w="22225" cap="flat">
                <a:solidFill>
                  <a:srgbClr val="000000"/>
                </a:solidFill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0" rIns="5080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s-ES" sz="2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Gill Sans Light" panose="020B0302020104020203" pitchFamily="34" charset="-79"/>
                  <a:ea typeface="Helvetica Neue Medium"/>
                  <a:cs typeface="Gill Sans Light" panose="020B0302020104020203" pitchFamily="34" charset="-79"/>
                  <a:sym typeface="Helvetica Neue Medium"/>
                </a:endParaRPr>
              </a:p>
            </p:txBody>
          </p:sp>
        </p:grpSp>
        <p:sp>
          <p:nvSpPr>
            <p:cNvPr id="66" name="Parallel computing">
              <a:extLst>
                <a:ext uri="{FF2B5EF4-FFF2-40B4-BE49-F238E27FC236}">
                  <a16:creationId xmlns:a16="http://schemas.microsoft.com/office/drawing/2014/main" id="{EE6E5110-E6C0-4441-8A63-0CEFAA4239B3}"/>
                </a:ext>
              </a:extLst>
            </p:cNvPr>
            <p:cNvSpPr/>
            <p:nvPr/>
          </p:nvSpPr>
          <p:spPr>
            <a:xfrm>
              <a:off x="6494469" y="1102211"/>
              <a:ext cx="5924700" cy="56915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s-ES" b="1" dirty="0" err="1">
                  <a:solidFill>
                    <a:srgbClr val="286BBF"/>
                  </a:solidFill>
                </a:rPr>
                <a:t>Availabe</a:t>
              </a:r>
              <a:r>
                <a:rPr lang="es-ES" b="1" dirty="0">
                  <a:solidFill>
                    <a:srgbClr val="286BBF"/>
                  </a:solidFill>
                </a:rPr>
                <a:t> </a:t>
              </a:r>
              <a:r>
                <a:rPr lang="es-ES" b="1" dirty="0" err="1">
                  <a:solidFill>
                    <a:srgbClr val="286BBF"/>
                  </a:solidFill>
                </a:rPr>
                <a:t>Programming</a:t>
              </a:r>
              <a:r>
                <a:rPr lang="es-ES" b="1" dirty="0">
                  <a:solidFill>
                    <a:srgbClr val="286BBF"/>
                  </a:solidFill>
                </a:rPr>
                <a:t> Interfaces (</a:t>
              </a:r>
              <a:r>
                <a:rPr lang="es-ES" b="1" dirty="0" err="1">
                  <a:solidFill>
                    <a:srgbClr val="286BBF"/>
                  </a:solidFill>
                </a:rPr>
                <a:t>APIs</a:t>
              </a:r>
              <a:r>
                <a:rPr lang="es-ES" b="1" dirty="0">
                  <a:solidFill>
                    <a:srgbClr val="286BBF"/>
                  </a:solidFill>
                </a:rPr>
                <a:t>)</a:t>
              </a:r>
              <a:endParaRPr b="1" dirty="0">
                <a:solidFill>
                  <a:srgbClr val="286BBF"/>
                </a:solidFill>
              </a:endParaRPr>
            </a:p>
          </p:txBody>
        </p:sp>
        <p:pic>
          <p:nvPicPr>
            <p:cNvPr id="115" name="Imatge" descr="Imatge">
              <a:extLst>
                <a:ext uri="{FF2B5EF4-FFF2-40B4-BE49-F238E27FC236}">
                  <a16:creationId xmlns:a16="http://schemas.microsoft.com/office/drawing/2014/main" id="{B22A21B1-BF76-D041-A360-775B0EEBEF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093"/>
            <a:stretch/>
          </p:blipFill>
          <p:spPr>
            <a:xfrm>
              <a:off x="2692187" y="5138259"/>
              <a:ext cx="2194534" cy="94515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8" name="HDF5 data files">
            <a:extLst>
              <a:ext uri="{FF2B5EF4-FFF2-40B4-BE49-F238E27FC236}">
                <a16:creationId xmlns:a16="http://schemas.microsoft.com/office/drawing/2014/main" id="{5FFEDB8A-3301-E142-B1DF-C327C0B0EA53}"/>
              </a:ext>
            </a:extLst>
          </p:cNvPr>
          <p:cNvSpPr txBox="1"/>
          <p:nvPr/>
        </p:nvSpPr>
        <p:spPr>
          <a:xfrm>
            <a:off x="1087966" y="86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rPr lang="es-ES" dirty="0" err="1"/>
              <a:t>Integration</a:t>
            </a:r>
            <a:r>
              <a:rPr lang="es-ES" dirty="0"/>
              <a:t> in </a:t>
            </a:r>
            <a:r>
              <a:rPr lang="es-ES" dirty="0" err="1"/>
              <a:t>BigDataStatMeth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89156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DF5 data files">
            <a:extLst>
              <a:ext uri="{FF2B5EF4-FFF2-40B4-BE49-F238E27FC236}">
                <a16:creationId xmlns:a16="http://schemas.microsoft.com/office/drawing/2014/main" id="{210D89B4-5AB1-8249-89C3-4036F6914CFC}"/>
              </a:ext>
            </a:extLst>
          </p:cNvPr>
          <p:cNvSpPr txBox="1"/>
          <p:nvPr/>
        </p:nvSpPr>
        <p:spPr>
          <a:xfrm>
            <a:off x="1087966" y="86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rPr lang="es-ES" dirty="0" err="1"/>
              <a:t>Let's</a:t>
            </a:r>
            <a:r>
              <a:rPr lang="es-ES" dirty="0"/>
              <a:t> </a:t>
            </a:r>
            <a:r>
              <a:rPr lang="es-ES" dirty="0" err="1"/>
              <a:t>Practice</a:t>
            </a:r>
            <a:r>
              <a:rPr lang="es-ES" dirty="0"/>
              <a:t>!</a:t>
            </a:r>
            <a:endParaRPr dirty="0"/>
          </a:p>
        </p:txBody>
      </p:sp>
      <p:sp>
        <p:nvSpPr>
          <p:cNvPr id="6" name="HDF5 (Hierarchical Data Format)…">
            <a:extLst>
              <a:ext uri="{FF2B5EF4-FFF2-40B4-BE49-F238E27FC236}">
                <a16:creationId xmlns:a16="http://schemas.microsoft.com/office/drawing/2014/main" id="{AD45706D-97BF-DB41-8B01-64EA01D51077}"/>
              </a:ext>
            </a:extLst>
          </p:cNvPr>
          <p:cNvSpPr txBox="1"/>
          <p:nvPr/>
        </p:nvSpPr>
        <p:spPr>
          <a:xfrm>
            <a:off x="1087966" y="4268459"/>
            <a:ext cx="9933607" cy="5522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2000" tIns="71437" rIns="71437" bIns="71437" anchor="ctr">
            <a:spAutoFit/>
          </a:bodyPr>
          <a:lstStyle/>
          <a:p>
            <a:pPr defTabSz="2438339">
              <a:defRPr sz="3000" b="1"/>
            </a:pPr>
            <a:r>
              <a:rPr lang="es-ES" dirty="0" err="1"/>
              <a:t>Example</a:t>
            </a:r>
            <a:r>
              <a:rPr lang="es-ES" dirty="0"/>
              <a:t> – PCA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BigDataStatMeth</a:t>
            </a:r>
            <a:r>
              <a:rPr dirty="0"/>
              <a:t>)</a:t>
            </a:r>
            <a:endParaRPr lang="es-ES" dirty="0"/>
          </a:p>
          <a:p>
            <a:pPr defTabSz="2438339">
              <a:defRPr sz="3000" b="1"/>
            </a:pPr>
            <a:endParaRPr lang="es-ES" dirty="0"/>
          </a:p>
          <a:p>
            <a:pPr defTabSz="2438339">
              <a:defRPr sz="3000" b="1"/>
            </a:pPr>
            <a:endParaRPr lang="es-ES" dirty="0"/>
          </a:p>
          <a:p>
            <a:pPr defTabSz="2438339">
              <a:defRPr sz="3000" b="1"/>
            </a:pPr>
            <a:endParaRPr lang="es-ES" dirty="0"/>
          </a:p>
          <a:p>
            <a:pPr defTabSz="2438339">
              <a:defRPr sz="3000" b="1"/>
            </a:pPr>
            <a:endParaRPr lang="es-ES" dirty="0"/>
          </a:p>
          <a:p>
            <a:pPr defTabSz="2438339">
              <a:defRPr sz="3000" b="1"/>
            </a:pPr>
            <a:r>
              <a:rPr lang="es-ES" dirty="0" err="1"/>
              <a:t>Exercise</a:t>
            </a:r>
            <a:r>
              <a:rPr lang="es-ES" dirty="0"/>
              <a:t> – SVD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BigDataStatMeth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537782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ig Data in R"/>
          <p:cNvSpPr txBox="1">
            <a:spLocks noGrp="1"/>
          </p:cNvSpPr>
          <p:nvPr>
            <p:ph type="body" idx="13"/>
          </p:nvPr>
        </p:nvSpPr>
        <p:spPr>
          <a:xfrm>
            <a:off x="1087966" y="865896"/>
            <a:ext cx="21971001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s-ES" dirty="0"/>
              <a:t>Big </a:t>
            </a:r>
            <a:r>
              <a:rPr dirty="0"/>
              <a:t>Data in R</a:t>
            </a:r>
            <a:r>
              <a:rPr lang="es-ES" dirty="0"/>
              <a:t> - </a:t>
            </a:r>
            <a:r>
              <a:rPr lang="es-ES" dirty="0" err="1"/>
              <a:t>Limitations</a:t>
            </a:r>
            <a:endParaRPr dirty="0"/>
          </a:p>
        </p:txBody>
      </p:sp>
      <p:sp>
        <p:nvSpPr>
          <p:cNvPr id="11" name="How to work with Big Data in R…">
            <a:extLst>
              <a:ext uri="{FF2B5EF4-FFF2-40B4-BE49-F238E27FC236}">
                <a16:creationId xmlns:a16="http://schemas.microsoft.com/office/drawing/2014/main" id="{77287296-90EE-AC47-9BF5-2BF81FB1D1DE}"/>
              </a:ext>
            </a:extLst>
          </p:cNvPr>
          <p:cNvSpPr txBox="1">
            <a:spLocks/>
          </p:cNvSpPr>
          <p:nvPr/>
        </p:nvSpPr>
        <p:spPr>
          <a:xfrm>
            <a:off x="1036800" y="2818800"/>
            <a:ext cx="22430340" cy="9986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400" tIns="0" rIns="50800" bIns="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SzTx/>
              <a:buFontTx/>
              <a:buNone/>
              <a:defRPr sz="3000" b="1"/>
            </a:pPr>
            <a:r>
              <a:rPr lang="en" sz="3200" b="1" dirty="0"/>
              <a:t>Memory constraints</a:t>
            </a:r>
          </a:p>
          <a:p>
            <a:pPr lvl="1" hangingPunct="1">
              <a:defRPr sz="3000"/>
            </a:pPr>
            <a:r>
              <a:rPr lang="en" sz="3200" dirty="0"/>
              <a:t>All data must fit in RAM; large datasets cause crashes or slowdowns</a:t>
            </a:r>
          </a:p>
          <a:p>
            <a:pPr marL="0" indent="0" hangingPunct="1">
              <a:buSzTx/>
              <a:buFontTx/>
              <a:buNone/>
              <a:defRPr sz="3000" b="1"/>
            </a:pPr>
            <a:r>
              <a:rPr lang="en" sz="3200" b="1" dirty="0"/>
              <a:t>Speed and performance</a:t>
            </a:r>
          </a:p>
          <a:p>
            <a:pPr lvl="1" hangingPunct="1">
              <a:defRPr sz="3000"/>
            </a:pPr>
            <a:r>
              <a:rPr lang="en" sz="3200" dirty="0"/>
              <a:t>Single-Threaded Execution; </a:t>
            </a:r>
            <a:r>
              <a:rPr lang="es-ES" sz="3200" dirty="0" err="1"/>
              <a:t>Slow</a:t>
            </a:r>
            <a:r>
              <a:rPr lang="es-ES" sz="3200" dirty="0"/>
              <a:t> </a:t>
            </a:r>
            <a:r>
              <a:rPr lang="es-ES" sz="3200" dirty="0" err="1"/>
              <a:t>for</a:t>
            </a:r>
            <a:r>
              <a:rPr lang="es-ES" sz="3200" dirty="0"/>
              <a:t> </a:t>
            </a:r>
            <a:r>
              <a:rPr lang="es-ES" sz="3200" dirty="0" err="1"/>
              <a:t>Iterative</a:t>
            </a:r>
            <a:r>
              <a:rPr lang="es-ES" sz="3200" dirty="0"/>
              <a:t> </a:t>
            </a:r>
            <a:r>
              <a:rPr lang="es-ES" sz="3200" dirty="0" err="1"/>
              <a:t>Tasks</a:t>
            </a:r>
            <a:endParaRPr lang="en" sz="3200" dirty="0"/>
          </a:p>
          <a:p>
            <a:pPr marL="0" indent="0" hangingPunct="1">
              <a:buSzTx/>
              <a:buFontTx/>
              <a:buNone/>
              <a:defRPr sz="3000" b="1"/>
            </a:pPr>
            <a:r>
              <a:rPr lang="es-ES" sz="3200" b="1" dirty="0"/>
              <a:t>Data I/O </a:t>
            </a:r>
            <a:r>
              <a:rPr lang="es-ES" sz="3200" b="1" dirty="0" err="1"/>
              <a:t>Bottlenecks</a:t>
            </a:r>
            <a:endParaRPr lang="en" sz="3200" b="1" dirty="0"/>
          </a:p>
          <a:p>
            <a:pPr lvl="1" hangingPunct="1">
              <a:defRPr sz="3000"/>
            </a:pPr>
            <a:r>
              <a:rPr lang="en" sz="3200" dirty="0"/>
              <a:t>Inefficient file read/write for large data, standard formats are not optimized for big data </a:t>
            </a:r>
          </a:p>
          <a:p>
            <a:pPr marL="0" indent="0" hangingPunct="1">
              <a:buSzTx/>
              <a:buFontTx/>
              <a:buNone/>
              <a:defRPr sz="3000" b="1"/>
            </a:pPr>
            <a:r>
              <a:rPr lang="es-ES" sz="3200" b="1" dirty="0" err="1"/>
              <a:t>Scalability</a:t>
            </a:r>
            <a:endParaRPr lang="en" sz="3200" b="1" dirty="0"/>
          </a:p>
          <a:p>
            <a:pPr lvl="1" hangingPunct="1">
              <a:defRPr sz="3000"/>
            </a:pPr>
            <a:r>
              <a:rPr lang="en" sz="3200" dirty="0"/>
              <a:t>Poor handling of datasets that exceed system memory</a:t>
            </a:r>
          </a:p>
          <a:p>
            <a:pPr marL="0" indent="0" hangingPunct="1">
              <a:buSzTx/>
              <a:buFontTx/>
              <a:buNone/>
              <a:defRPr sz="3000" b="1"/>
            </a:pPr>
            <a:r>
              <a:rPr lang="es-ES" sz="3200" b="1" dirty="0" err="1"/>
              <a:t>Parallelism</a:t>
            </a:r>
            <a:endParaRPr lang="en" sz="3200" b="1" dirty="0"/>
          </a:p>
          <a:p>
            <a:pPr lvl="1" hangingPunct="1">
              <a:defRPr sz="3000"/>
            </a:pPr>
            <a:r>
              <a:rPr lang="en" sz="3200" dirty="0"/>
              <a:t>Requires manual effort; not default behavior</a:t>
            </a:r>
          </a:p>
          <a:p>
            <a:pPr marL="0" indent="0" hangingPunct="1">
              <a:buSzTx/>
              <a:buFontTx/>
              <a:buNone/>
              <a:defRPr sz="3000" b="1"/>
            </a:pPr>
            <a:endParaRPr lang="en" sz="3000" b="1" dirty="0"/>
          </a:p>
        </p:txBody>
      </p:sp>
    </p:spTree>
    <p:extLst>
      <p:ext uri="{BB962C8B-B14F-4D97-AF65-F5344CB8AC3E}">
        <p14:creationId xmlns:p14="http://schemas.microsoft.com/office/powerpoint/2010/main" val="25597964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3877E7F-43D0-7745-847A-52DBBA495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839" y="4035054"/>
            <a:ext cx="17546594" cy="7178152"/>
          </a:xfrm>
          <a:prstGeom prst="rect">
            <a:avLst/>
          </a:prstGeom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B70E984-41A7-3745-8EBE-A0C0FCAE4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831808"/>
              </p:ext>
            </p:extLst>
          </p:nvPr>
        </p:nvGraphicFramePr>
        <p:xfrm>
          <a:off x="1382751" y="3278459"/>
          <a:ext cx="21676216" cy="833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8254">
                  <a:extLst>
                    <a:ext uri="{9D8B030D-6E8A-4147-A177-3AD203B41FA5}">
                      <a16:colId xmlns:a16="http://schemas.microsoft.com/office/drawing/2014/main" val="2754967147"/>
                    </a:ext>
                  </a:extLst>
                </a:gridCol>
                <a:gridCol w="3122341">
                  <a:extLst>
                    <a:ext uri="{9D8B030D-6E8A-4147-A177-3AD203B41FA5}">
                      <a16:colId xmlns:a16="http://schemas.microsoft.com/office/drawing/2014/main" val="1753747886"/>
                    </a:ext>
                  </a:extLst>
                </a:gridCol>
                <a:gridCol w="3523786">
                  <a:extLst>
                    <a:ext uri="{9D8B030D-6E8A-4147-A177-3AD203B41FA5}">
                      <a16:colId xmlns:a16="http://schemas.microsoft.com/office/drawing/2014/main" val="2369222444"/>
                    </a:ext>
                  </a:extLst>
                </a:gridCol>
                <a:gridCol w="10881835">
                  <a:extLst>
                    <a:ext uri="{9D8B030D-6E8A-4147-A177-3AD203B41FA5}">
                      <a16:colId xmlns:a16="http://schemas.microsoft.com/office/drawing/2014/main" val="1176931864"/>
                    </a:ext>
                  </a:extLst>
                </a:gridCol>
              </a:tblGrid>
              <a:tr h="1448678">
                <a:tc>
                  <a:txBody>
                    <a:bodyPr/>
                    <a:lstStyle/>
                    <a:p>
                      <a:pPr algn="l"/>
                      <a:r>
                        <a:rPr lang="es-ES" sz="3600" b="1" dirty="0" err="1">
                          <a:solidFill>
                            <a:schemeClr val="tx1"/>
                          </a:solidFill>
                        </a:rPr>
                        <a:t>Tool</a:t>
                      </a:r>
                      <a:endParaRPr lang="es-E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3600" b="1" dirty="0">
                          <a:solidFill>
                            <a:schemeClr val="tx1"/>
                          </a:solidFill>
                        </a:rPr>
                        <a:t>In-</a:t>
                      </a:r>
                      <a:r>
                        <a:rPr lang="es-ES" sz="3600" b="1" dirty="0" err="1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s-E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b="1" dirty="0" err="1">
                          <a:solidFill>
                            <a:schemeClr val="tx1"/>
                          </a:solidFill>
                        </a:rPr>
                        <a:t>Out</a:t>
                      </a:r>
                      <a:r>
                        <a:rPr lang="es-ES" sz="3600" b="1" dirty="0">
                          <a:solidFill>
                            <a:schemeClr val="tx1"/>
                          </a:solidFill>
                        </a:rPr>
                        <a:t>-of-</a:t>
                      </a:r>
                      <a:r>
                        <a:rPr lang="es-ES" sz="3600" b="1" dirty="0" err="1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s-E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3600" b="1" dirty="0" err="1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es-ES" sz="3600" b="1" dirty="0">
                          <a:solidFill>
                            <a:schemeClr val="tx1"/>
                          </a:solidFill>
                        </a:rPr>
                        <a:t> Use Cases</a:t>
                      </a: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370239"/>
                  </a:ext>
                </a:extLst>
              </a:tr>
              <a:tr h="1281963">
                <a:tc>
                  <a:txBody>
                    <a:bodyPr/>
                    <a:lstStyle/>
                    <a:p>
                      <a:pPr algn="l"/>
                      <a:r>
                        <a:rPr lang="es-ES" sz="3600" b="1" dirty="0" err="1"/>
                        <a:t>data.table</a:t>
                      </a:r>
                      <a:endParaRPr lang="es-ES" sz="3600" b="1" dirty="0"/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600" b="1" dirty="0">
                          <a:solidFill>
                            <a:srgbClr val="00B050"/>
                          </a:solidFill>
                        </a:rPr>
                        <a:t>✓</a:t>
                      </a:r>
                      <a:endParaRPr lang="es-ES" sz="3600" dirty="0">
                        <a:solidFill>
                          <a:srgbClr val="00B050"/>
                        </a:solidFill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3600" dirty="0">
                          <a:solidFill>
                            <a:srgbClr val="C00000"/>
                          </a:solidFill>
                        </a:rPr>
                        <a:t>✘</a:t>
                      </a:r>
                      <a:r>
                        <a:rPr lang="es-ES" sz="3600" dirty="0">
                          <a:solidFill>
                            <a:srgbClr val="C00000"/>
                          </a:solidFill>
                        </a:rPr>
                        <a:t> </a:t>
                      </a: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3600" dirty="0" err="1"/>
                        <a:t>Fast</a:t>
                      </a:r>
                      <a:r>
                        <a:rPr lang="es-ES" sz="3600" dirty="0"/>
                        <a:t> in-</a:t>
                      </a:r>
                      <a:r>
                        <a:rPr lang="es-ES" sz="3600" dirty="0" err="1"/>
                        <a:t>memory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operations</a:t>
                      </a:r>
                      <a:r>
                        <a:rPr lang="es-ES" sz="3600" dirty="0"/>
                        <a:t>, </a:t>
                      </a:r>
                      <a:r>
                        <a:rPr lang="es-ES" sz="3600" dirty="0" err="1"/>
                        <a:t>filtering</a:t>
                      </a:r>
                      <a:r>
                        <a:rPr lang="es-ES" sz="3600" dirty="0"/>
                        <a:t> and </a:t>
                      </a:r>
                      <a:r>
                        <a:rPr lang="es-ES" sz="3600" dirty="0" err="1"/>
                        <a:t>grouping</a:t>
                      </a:r>
                      <a:endParaRPr lang="es-ES" sz="3600" dirty="0"/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16365"/>
                  </a:ext>
                </a:extLst>
              </a:tr>
              <a:tr h="1281963">
                <a:tc>
                  <a:txBody>
                    <a:bodyPr/>
                    <a:lstStyle/>
                    <a:p>
                      <a:pPr algn="l"/>
                      <a:r>
                        <a:rPr lang="es-ES" sz="3600" b="1" dirty="0" err="1"/>
                        <a:t>Dplyr</a:t>
                      </a:r>
                      <a:r>
                        <a:rPr lang="es-ES" sz="3600" b="1" dirty="0"/>
                        <a:t>, </a:t>
                      </a:r>
                      <a:r>
                        <a:rPr lang="es-ES" sz="3600" b="1" dirty="0" err="1"/>
                        <a:t>tidyverse</a:t>
                      </a:r>
                      <a:endParaRPr lang="es-ES" sz="3600" b="1" dirty="0"/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600" b="1" dirty="0">
                          <a:solidFill>
                            <a:srgbClr val="00B050"/>
                          </a:solidFill>
                        </a:rPr>
                        <a:t>✓</a:t>
                      </a:r>
                      <a:endParaRPr lang="es-ES" sz="3600" dirty="0">
                        <a:solidFill>
                          <a:srgbClr val="00B050"/>
                        </a:solidFill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600" dirty="0">
                          <a:solidFill>
                            <a:srgbClr val="C00000"/>
                          </a:solidFill>
                        </a:rPr>
                        <a:t>✘</a:t>
                      </a:r>
                      <a:endParaRPr lang="es-ES" sz="3600" dirty="0">
                        <a:solidFill>
                          <a:srgbClr val="C00000"/>
                        </a:solidFill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3600" dirty="0"/>
                        <a:t>Data </a:t>
                      </a:r>
                      <a:r>
                        <a:rPr lang="es-ES" sz="3600" dirty="0" err="1"/>
                        <a:t>manipulation</a:t>
                      </a:r>
                      <a:r>
                        <a:rPr lang="es-ES" sz="3600" dirty="0"/>
                        <a:t> and </a:t>
                      </a:r>
                      <a:r>
                        <a:rPr lang="es-ES" sz="3600" dirty="0" err="1"/>
                        <a:t>transformation</a:t>
                      </a:r>
                      <a:endParaRPr lang="es-ES" sz="3600" dirty="0"/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503507"/>
                  </a:ext>
                </a:extLst>
              </a:tr>
              <a:tr h="817037">
                <a:tc>
                  <a:txBody>
                    <a:bodyPr/>
                    <a:lstStyle/>
                    <a:p>
                      <a:pPr algn="l"/>
                      <a:r>
                        <a:rPr lang="es-ES" sz="3600" b="1" dirty="0" err="1"/>
                        <a:t>ff</a:t>
                      </a:r>
                      <a:endParaRPr lang="es-ES" sz="3600" b="1" dirty="0"/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3600" dirty="0">
                          <a:solidFill>
                            <a:srgbClr val="C00000"/>
                          </a:solidFill>
                        </a:rPr>
                        <a:t>✘</a:t>
                      </a:r>
                      <a:r>
                        <a:rPr lang="es-ES" sz="3600" dirty="0">
                          <a:solidFill>
                            <a:srgbClr val="C00000"/>
                          </a:solidFill>
                        </a:rPr>
                        <a:t> </a:t>
                      </a: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600" b="1" dirty="0">
                          <a:solidFill>
                            <a:srgbClr val="00B050"/>
                          </a:solidFill>
                        </a:rPr>
                        <a:t>✓</a:t>
                      </a:r>
                      <a:endParaRPr lang="es-ES" sz="3600" dirty="0">
                        <a:solidFill>
                          <a:srgbClr val="00B050"/>
                        </a:solidFill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3600" dirty="0" err="1"/>
                        <a:t>Storate</a:t>
                      </a:r>
                      <a:r>
                        <a:rPr lang="es-ES" sz="3600" dirty="0"/>
                        <a:t> of </a:t>
                      </a:r>
                      <a:r>
                        <a:rPr lang="es-ES" sz="3600" dirty="0" err="1"/>
                        <a:t>large</a:t>
                      </a:r>
                      <a:r>
                        <a:rPr lang="es-ES" sz="3600" dirty="0"/>
                        <a:t> data </a:t>
                      </a:r>
                      <a:r>
                        <a:rPr lang="es-ES" sz="3600" dirty="0" err="1"/>
                        <a:t>volumes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on</a:t>
                      </a:r>
                      <a:r>
                        <a:rPr lang="es-ES" sz="3600" dirty="0"/>
                        <a:t> disk</a:t>
                      </a: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449709"/>
                  </a:ext>
                </a:extLst>
              </a:tr>
              <a:tr h="1167193">
                <a:tc>
                  <a:txBody>
                    <a:bodyPr/>
                    <a:lstStyle/>
                    <a:p>
                      <a:pPr algn="l"/>
                      <a:r>
                        <a:rPr lang="es-ES" sz="3600" b="1" dirty="0" err="1"/>
                        <a:t>bigmemory</a:t>
                      </a:r>
                      <a:endParaRPr lang="es-ES" sz="3600" b="1" dirty="0"/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600" b="1" dirty="0">
                          <a:solidFill>
                            <a:srgbClr val="00B050"/>
                          </a:solidFill>
                        </a:rPr>
                        <a:t>✓</a:t>
                      </a:r>
                      <a:endParaRPr lang="es-ES" sz="3600" dirty="0">
                        <a:solidFill>
                          <a:srgbClr val="00B050"/>
                        </a:solidFill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rgbClr val="0070C0"/>
                          </a:solidFill>
                        </a:rPr>
                        <a:t>Partially</a:t>
                      </a:r>
                      <a:endParaRPr lang="es-ES" sz="3600" dirty="0">
                        <a:solidFill>
                          <a:srgbClr val="0070C0"/>
                        </a:solidFill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3600" dirty="0" err="1"/>
                        <a:t>Managing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large</a:t>
                      </a:r>
                      <a:r>
                        <a:rPr lang="es-ES" sz="3600" dirty="0"/>
                        <a:t> matrices in </a:t>
                      </a:r>
                      <a:r>
                        <a:rPr lang="es-ES" sz="3600" dirty="0" err="1"/>
                        <a:t>shared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memory</a:t>
                      </a:r>
                      <a:endParaRPr lang="es-ES" sz="3600" dirty="0"/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494011"/>
                  </a:ext>
                </a:extLst>
              </a:tr>
              <a:tr h="1167193">
                <a:tc>
                  <a:txBody>
                    <a:bodyPr/>
                    <a:lstStyle/>
                    <a:p>
                      <a:pPr algn="l"/>
                      <a:r>
                        <a:rPr lang="es-ES" sz="3600" b="1" dirty="0" err="1"/>
                        <a:t>disk.frame</a:t>
                      </a:r>
                      <a:endParaRPr lang="es-ES" sz="3600" b="1" dirty="0"/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600" dirty="0">
                          <a:solidFill>
                            <a:srgbClr val="C00000"/>
                          </a:solidFill>
                        </a:rPr>
                        <a:t>✘</a:t>
                      </a:r>
                      <a:endParaRPr lang="es-ES" sz="3600" dirty="0">
                        <a:solidFill>
                          <a:srgbClr val="C00000"/>
                        </a:solidFill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600" b="1" dirty="0">
                          <a:solidFill>
                            <a:srgbClr val="00B050"/>
                          </a:solidFill>
                        </a:rPr>
                        <a:t>✓</a:t>
                      </a:r>
                      <a:endParaRPr lang="es-ES" sz="3600" dirty="0">
                        <a:solidFill>
                          <a:srgbClr val="00B050"/>
                        </a:solidFill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3600" dirty="0" err="1"/>
                        <a:t>Handling</a:t>
                      </a:r>
                      <a:r>
                        <a:rPr lang="es-ES" sz="3600" dirty="0"/>
                        <a:t> of </a:t>
                      </a:r>
                      <a:r>
                        <a:rPr lang="es-ES" sz="3600" dirty="0" err="1"/>
                        <a:t>partitioned</a:t>
                      </a:r>
                      <a:r>
                        <a:rPr lang="es-ES" sz="3600" dirty="0"/>
                        <a:t> data </a:t>
                      </a:r>
                      <a:r>
                        <a:rPr lang="es-ES" sz="3600" dirty="0" err="1"/>
                        <a:t>out</a:t>
                      </a:r>
                      <a:r>
                        <a:rPr lang="es-ES" sz="3600" dirty="0"/>
                        <a:t> of </a:t>
                      </a:r>
                      <a:r>
                        <a:rPr lang="es-ES" sz="3600" dirty="0" err="1"/>
                        <a:t>memory</a:t>
                      </a:r>
                      <a:endParaRPr lang="es-ES" sz="3600" dirty="0"/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06381"/>
                  </a:ext>
                </a:extLst>
              </a:tr>
              <a:tr h="1167193">
                <a:tc>
                  <a:txBody>
                    <a:bodyPr/>
                    <a:lstStyle/>
                    <a:p>
                      <a:pPr algn="l"/>
                      <a:r>
                        <a:rPr lang="es-ES" sz="3600" b="1" dirty="0" err="1"/>
                        <a:t>bigstatr</a:t>
                      </a:r>
                      <a:endParaRPr lang="es-ES" sz="3600" b="1" dirty="0"/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600" dirty="0">
                          <a:solidFill>
                            <a:srgbClr val="C00000"/>
                          </a:solidFill>
                        </a:rPr>
                        <a:t>✘</a:t>
                      </a:r>
                      <a:r>
                        <a:rPr lang="es-ES" sz="3600" dirty="0">
                          <a:solidFill>
                            <a:srgbClr val="C00000"/>
                          </a:solidFill>
                        </a:rPr>
                        <a:t> </a:t>
                      </a: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600" b="1" dirty="0">
                          <a:solidFill>
                            <a:srgbClr val="00B050"/>
                          </a:solidFill>
                        </a:rPr>
                        <a:t>✓</a:t>
                      </a:r>
                      <a:endParaRPr lang="es-ES" sz="3600" dirty="0">
                        <a:solidFill>
                          <a:srgbClr val="00B050"/>
                        </a:solidFill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3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 workflows with large numeric matrices</a:t>
                      </a:r>
                      <a:endParaRPr lang="es-ES" sz="3600" dirty="0"/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99867"/>
                  </a:ext>
                </a:extLst>
              </a:tr>
            </a:tbl>
          </a:graphicData>
        </a:graphic>
      </p:graphicFrame>
      <p:sp>
        <p:nvSpPr>
          <p:cNvPr id="11" name="HDF5 data files">
            <a:extLst>
              <a:ext uri="{FF2B5EF4-FFF2-40B4-BE49-F238E27FC236}">
                <a16:creationId xmlns:a16="http://schemas.microsoft.com/office/drawing/2014/main" id="{0673C352-EECA-8444-860C-361253E5D5D4}"/>
              </a:ext>
            </a:extLst>
          </p:cNvPr>
          <p:cNvSpPr txBox="1"/>
          <p:nvPr/>
        </p:nvSpPr>
        <p:spPr>
          <a:xfrm>
            <a:off x="1087966" y="86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rPr lang="es-ES" dirty="0"/>
              <a:t>Tools </a:t>
            </a:r>
            <a:r>
              <a:rPr lang="es-ES" dirty="0" err="1"/>
              <a:t>for</a:t>
            </a:r>
            <a:r>
              <a:rPr lang="es-ES" dirty="0"/>
              <a:t> Big Data in 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4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B70E984-41A7-3745-8EBE-A0C0FCAE4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56570"/>
              </p:ext>
            </p:extLst>
          </p:nvPr>
        </p:nvGraphicFramePr>
        <p:xfrm>
          <a:off x="1087966" y="2637922"/>
          <a:ext cx="22574921" cy="10740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5136">
                  <a:extLst>
                    <a:ext uri="{9D8B030D-6E8A-4147-A177-3AD203B41FA5}">
                      <a16:colId xmlns:a16="http://schemas.microsoft.com/office/drawing/2014/main" val="2754967147"/>
                    </a:ext>
                  </a:extLst>
                </a:gridCol>
                <a:gridCol w="6980664">
                  <a:extLst>
                    <a:ext uri="{9D8B030D-6E8A-4147-A177-3AD203B41FA5}">
                      <a16:colId xmlns:a16="http://schemas.microsoft.com/office/drawing/2014/main" val="1753747886"/>
                    </a:ext>
                  </a:extLst>
                </a:gridCol>
                <a:gridCol w="10259121">
                  <a:extLst>
                    <a:ext uri="{9D8B030D-6E8A-4147-A177-3AD203B41FA5}">
                      <a16:colId xmlns:a16="http://schemas.microsoft.com/office/drawing/2014/main" val="2369222444"/>
                    </a:ext>
                  </a:extLst>
                </a:gridCol>
              </a:tblGrid>
              <a:tr h="1130936">
                <a:tc>
                  <a:txBody>
                    <a:bodyPr/>
                    <a:lstStyle/>
                    <a:p>
                      <a:r>
                        <a:rPr lang="es-ES" sz="3200" dirty="0" err="1">
                          <a:solidFill>
                            <a:schemeClr val="tx1"/>
                          </a:solidFill>
                        </a:rPr>
                        <a:t>Feature</a:t>
                      </a:r>
                      <a:endParaRPr lang="es-ES" sz="32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3200" dirty="0" err="1">
                          <a:solidFill>
                            <a:schemeClr val="tx1"/>
                          </a:solidFill>
                        </a:rPr>
                        <a:t>bigstatsr</a:t>
                      </a:r>
                      <a:endParaRPr lang="es-ES" sz="32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3200" dirty="0" err="1">
                          <a:solidFill>
                            <a:schemeClr val="tx1"/>
                          </a:solidFill>
                        </a:rPr>
                        <a:t>BigDataStatMeth</a:t>
                      </a:r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 R-C++ API</a:t>
                      </a: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370239"/>
                  </a:ext>
                </a:extLst>
              </a:tr>
              <a:tr h="1130936">
                <a:tc>
                  <a:txBody>
                    <a:bodyPr/>
                    <a:lstStyle/>
                    <a:p>
                      <a:pPr algn="l"/>
                      <a:r>
                        <a:rPr lang="es-ES" sz="3000" b="1" dirty="0" err="1">
                          <a:latin typeface="+mn-lt"/>
                        </a:rPr>
                        <a:t>Main</a:t>
                      </a:r>
                      <a:r>
                        <a:rPr lang="es-ES" sz="3000" b="1" dirty="0">
                          <a:latin typeface="+mn-lt"/>
                        </a:rPr>
                        <a:t> </a:t>
                      </a:r>
                      <a:r>
                        <a:rPr lang="es-ES" sz="3000" b="1" dirty="0" err="1">
                          <a:latin typeface="+mn-lt"/>
                        </a:rPr>
                        <a:t>Language</a:t>
                      </a:r>
                      <a:endParaRPr lang="es-ES" sz="3000" b="1" dirty="0">
                        <a:latin typeface="+mn-lt"/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000" dirty="0">
                          <a:latin typeface="+mn-lt"/>
                        </a:rPr>
                        <a:t>R</a:t>
                      </a: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000" dirty="0">
                          <a:latin typeface="+mn-lt"/>
                        </a:rPr>
                        <a:t>R and C++</a:t>
                      </a: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234917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l"/>
                      <a:r>
                        <a:rPr lang="es-ES" sz="3000" b="1" dirty="0" err="1">
                          <a:latin typeface="+mn-lt"/>
                        </a:rPr>
                        <a:t>Primary</a:t>
                      </a:r>
                      <a:r>
                        <a:rPr lang="es-ES" sz="3000" b="1" dirty="0">
                          <a:latin typeface="+mn-lt"/>
                        </a:rPr>
                        <a:t> Data </a:t>
                      </a:r>
                      <a:r>
                        <a:rPr lang="es-ES" sz="3000" b="1" dirty="0" err="1">
                          <a:latin typeface="+mn-lt"/>
                        </a:rPr>
                        <a:t>Structure</a:t>
                      </a:r>
                      <a:endParaRPr lang="es-ES" sz="3000" b="1" dirty="0">
                        <a:latin typeface="+mn-lt"/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000" dirty="0" err="1">
                          <a:latin typeface="+mn-lt"/>
                        </a:rPr>
                        <a:t>Filebacked</a:t>
                      </a:r>
                      <a:r>
                        <a:rPr lang="es-ES" sz="3000" dirty="0">
                          <a:latin typeface="+mn-lt"/>
                        </a:rPr>
                        <a:t> Big </a:t>
                      </a:r>
                      <a:r>
                        <a:rPr lang="es-ES" sz="3000" dirty="0" err="1">
                          <a:latin typeface="+mn-lt"/>
                        </a:rPr>
                        <a:t>Matrix</a:t>
                      </a:r>
                      <a:r>
                        <a:rPr lang="es-ES" sz="3000" dirty="0">
                          <a:latin typeface="+mn-lt"/>
                        </a:rPr>
                        <a:t> (FBM)</a:t>
                      </a: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000" dirty="0">
                          <a:latin typeface="+mn-lt"/>
                        </a:rPr>
                        <a:t>HDF5 and in-memory matrices</a:t>
                      </a: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16365"/>
                  </a:ext>
                </a:extLst>
              </a:tr>
              <a:tr h="791856">
                <a:tc>
                  <a:txBody>
                    <a:bodyPr/>
                    <a:lstStyle/>
                    <a:p>
                      <a:pPr algn="l"/>
                      <a:r>
                        <a:rPr lang="es-ES" sz="3000" b="1" dirty="0" err="1">
                          <a:latin typeface="+mn-lt"/>
                        </a:rPr>
                        <a:t>On</a:t>
                      </a:r>
                      <a:r>
                        <a:rPr lang="es-ES" sz="3000" b="1" dirty="0">
                          <a:latin typeface="+mn-lt"/>
                        </a:rPr>
                        <a:t>-Disk </a:t>
                      </a:r>
                      <a:r>
                        <a:rPr lang="es-ES" sz="3000" b="1" dirty="0" err="1">
                          <a:latin typeface="+mn-lt"/>
                        </a:rPr>
                        <a:t>Support</a:t>
                      </a:r>
                      <a:endParaRPr lang="es-ES" sz="3000" b="1" dirty="0">
                        <a:latin typeface="+mn-lt"/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000" dirty="0">
                          <a:latin typeface="+mn-lt"/>
                        </a:rPr>
                        <a:t>FBM </a:t>
                      </a:r>
                      <a:r>
                        <a:rPr lang="es-ES" sz="3000" dirty="0" err="1">
                          <a:latin typeface="+mn-lt"/>
                        </a:rPr>
                        <a:t>format</a:t>
                      </a:r>
                      <a:endParaRPr lang="es-ES" sz="3000" dirty="0">
                        <a:latin typeface="+mn-lt"/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000" dirty="0">
                          <a:latin typeface="+mn-lt"/>
                        </a:rPr>
                        <a:t>HDF5 </a:t>
                      </a:r>
                      <a:r>
                        <a:rPr lang="es-ES" sz="3000" dirty="0" err="1">
                          <a:latin typeface="+mn-lt"/>
                        </a:rPr>
                        <a:t>format</a:t>
                      </a:r>
                      <a:endParaRPr lang="es-ES" sz="3000" dirty="0">
                        <a:latin typeface="+mn-lt"/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503507"/>
                  </a:ext>
                </a:extLst>
              </a:tr>
              <a:tr h="791856">
                <a:tc>
                  <a:txBody>
                    <a:bodyPr/>
                    <a:lstStyle/>
                    <a:p>
                      <a:pPr algn="l"/>
                      <a:r>
                        <a:rPr lang="es-ES" sz="3000" b="1" dirty="0">
                          <a:latin typeface="+mn-lt"/>
                        </a:rPr>
                        <a:t>In-</a:t>
                      </a:r>
                      <a:r>
                        <a:rPr lang="es-ES" sz="3000" b="1" dirty="0" err="1">
                          <a:latin typeface="+mn-lt"/>
                        </a:rPr>
                        <a:t>Memory</a:t>
                      </a:r>
                      <a:r>
                        <a:rPr lang="es-ES" sz="3000" b="1" dirty="0">
                          <a:latin typeface="+mn-lt"/>
                        </a:rPr>
                        <a:t> </a:t>
                      </a:r>
                      <a:r>
                        <a:rPr lang="es-ES" sz="3000" b="1" dirty="0" err="1">
                          <a:latin typeface="+mn-lt"/>
                        </a:rPr>
                        <a:t>Support</a:t>
                      </a:r>
                      <a:endParaRPr lang="es-ES" sz="3000" b="1" dirty="0">
                        <a:latin typeface="+mn-lt"/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000" dirty="0">
                          <a:solidFill>
                            <a:srgbClr val="C00000"/>
                          </a:solidFill>
                          <a:latin typeface="+mn-lt"/>
                        </a:rPr>
                        <a:t>✘</a:t>
                      </a:r>
                      <a:endParaRPr lang="en" sz="3000" dirty="0">
                        <a:latin typeface="+mn-lt"/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sz="3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s-ES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449709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l"/>
                      <a:r>
                        <a:rPr lang="es-ES" sz="3000" b="1" dirty="0" err="1">
                          <a:latin typeface="+mn-lt"/>
                        </a:rPr>
                        <a:t>Parallel</a:t>
                      </a:r>
                      <a:r>
                        <a:rPr lang="es-ES" sz="3000" b="1" dirty="0">
                          <a:latin typeface="+mn-lt"/>
                        </a:rPr>
                        <a:t> </a:t>
                      </a:r>
                      <a:r>
                        <a:rPr lang="es-ES" sz="3000" b="1" dirty="0" err="1">
                          <a:latin typeface="+mn-lt"/>
                        </a:rPr>
                        <a:t>Computation</a:t>
                      </a:r>
                      <a:endParaRPr lang="es-ES" sz="3000" b="1" dirty="0">
                        <a:latin typeface="+mn-lt"/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000" b="1" dirty="0">
                          <a:solidFill>
                            <a:srgbClr val="00B050"/>
                          </a:solidFill>
                          <a:latin typeface="+mn-lt"/>
                        </a:rPr>
                        <a:t>✓</a:t>
                      </a:r>
                      <a:endParaRPr lang="es-ES" sz="3000" dirty="0">
                        <a:solidFill>
                          <a:srgbClr val="00B050"/>
                        </a:solidFill>
                        <a:latin typeface="+mn-lt"/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sz="3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kumimoji="0" lang="es-ES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494011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l"/>
                      <a:r>
                        <a:rPr lang="es-ES" sz="3000" b="1" dirty="0" err="1">
                          <a:latin typeface="+mn-lt"/>
                        </a:rPr>
                        <a:t>Supported</a:t>
                      </a:r>
                      <a:r>
                        <a:rPr lang="es-ES" sz="3000" b="1" dirty="0">
                          <a:latin typeface="+mn-lt"/>
                        </a:rPr>
                        <a:t> </a:t>
                      </a:r>
                      <a:r>
                        <a:rPr lang="es-ES" sz="3000" b="1" dirty="0" err="1">
                          <a:latin typeface="+mn-lt"/>
                        </a:rPr>
                        <a:t>Matrix</a:t>
                      </a:r>
                      <a:r>
                        <a:rPr lang="es-ES" sz="3000" b="1" dirty="0">
                          <a:latin typeface="+mn-lt"/>
                        </a:rPr>
                        <a:t> </a:t>
                      </a:r>
                      <a:r>
                        <a:rPr lang="es-ES" sz="3000" b="1" dirty="0" err="1">
                          <a:latin typeface="+mn-lt"/>
                        </a:rPr>
                        <a:t>Ops</a:t>
                      </a:r>
                      <a:endParaRPr lang="es-ES" sz="3000" b="1" dirty="0">
                        <a:latin typeface="+mn-lt"/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000" dirty="0" err="1">
                          <a:latin typeface="+mn-lt"/>
                        </a:rPr>
                        <a:t>Scaling</a:t>
                      </a:r>
                      <a:r>
                        <a:rPr lang="es-ES" sz="3000" dirty="0">
                          <a:latin typeface="+mn-lt"/>
                        </a:rPr>
                        <a:t>, SVD, PCA, </a:t>
                      </a:r>
                      <a:r>
                        <a:rPr lang="es-ES" sz="3000" dirty="0" err="1">
                          <a:latin typeface="+mn-lt"/>
                        </a:rPr>
                        <a:t>regression</a:t>
                      </a:r>
                      <a:r>
                        <a:rPr lang="es-ES" sz="3000" dirty="0">
                          <a:latin typeface="+mn-lt"/>
                        </a:rPr>
                        <a:t>, ML</a:t>
                      </a: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000" dirty="0">
                          <a:latin typeface="+mn-lt"/>
                        </a:rPr>
                        <a:t>SVD, </a:t>
                      </a:r>
                      <a:r>
                        <a:rPr lang="es-ES" sz="3000" dirty="0" err="1">
                          <a:latin typeface="+mn-lt"/>
                        </a:rPr>
                        <a:t>matrix</a:t>
                      </a:r>
                      <a:r>
                        <a:rPr lang="es-ES" sz="3000" dirty="0">
                          <a:latin typeface="+mn-lt"/>
                        </a:rPr>
                        <a:t> </a:t>
                      </a:r>
                      <a:r>
                        <a:rPr lang="es-ES" sz="3000" dirty="0" err="1">
                          <a:latin typeface="+mn-lt"/>
                        </a:rPr>
                        <a:t>multiplication</a:t>
                      </a:r>
                      <a:r>
                        <a:rPr lang="es-ES" sz="3000" dirty="0">
                          <a:latin typeface="+mn-lt"/>
                        </a:rPr>
                        <a:t>, block-</a:t>
                      </a:r>
                      <a:r>
                        <a:rPr lang="es-ES" sz="3000" dirty="0" err="1">
                          <a:latin typeface="+mn-lt"/>
                        </a:rPr>
                        <a:t>wise</a:t>
                      </a:r>
                      <a:r>
                        <a:rPr lang="es-ES" sz="3000" dirty="0">
                          <a:latin typeface="+mn-lt"/>
                        </a:rPr>
                        <a:t> </a:t>
                      </a:r>
                      <a:r>
                        <a:rPr lang="es-ES" sz="3000" dirty="0" err="1">
                          <a:latin typeface="+mn-lt"/>
                        </a:rPr>
                        <a:t>operations</a:t>
                      </a:r>
                      <a:endParaRPr lang="es-ES" sz="3000" dirty="0">
                        <a:latin typeface="+mn-lt"/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06381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l"/>
                      <a:r>
                        <a:rPr lang="es-ES" sz="3000" b="1" dirty="0" err="1">
                          <a:latin typeface="+mn-lt"/>
                        </a:rPr>
                        <a:t>Focus</a:t>
                      </a:r>
                      <a:r>
                        <a:rPr lang="es-ES" sz="3000" b="1" dirty="0">
                          <a:latin typeface="+mn-lt"/>
                        </a:rPr>
                        <a:t> / Use Case</a:t>
                      </a: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000">
                          <a:latin typeface="+mn-lt"/>
                        </a:rPr>
                        <a:t>Scalable statistical modeling in R</a:t>
                      </a: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000" dirty="0">
                          <a:latin typeface="+mn-lt"/>
                        </a:rPr>
                        <a:t>HPC-</a:t>
                      </a:r>
                      <a:r>
                        <a:rPr lang="es-ES" sz="3000" dirty="0" err="1">
                          <a:latin typeface="+mn-lt"/>
                        </a:rPr>
                        <a:t>style</a:t>
                      </a:r>
                      <a:r>
                        <a:rPr lang="es-ES" sz="3000" dirty="0">
                          <a:latin typeface="+mn-lt"/>
                        </a:rPr>
                        <a:t> </a:t>
                      </a:r>
                      <a:r>
                        <a:rPr lang="es-ES" sz="3000" dirty="0" err="1">
                          <a:latin typeface="+mn-lt"/>
                        </a:rPr>
                        <a:t>matrix</a:t>
                      </a:r>
                      <a:r>
                        <a:rPr lang="es-ES" sz="3000" dirty="0">
                          <a:latin typeface="+mn-lt"/>
                        </a:rPr>
                        <a:t> </a:t>
                      </a:r>
                      <a:r>
                        <a:rPr lang="es-ES" sz="3000" dirty="0" err="1">
                          <a:latin typeface="+mn-lt"/>
                        </a:rPr>
                        <a:t>computations</a:t>
                      </a:r>
                      <a:r>
                        <a:rPr lang="es-ES" sz="3000" dirty="0">
                          <a:latin typeface="+mn-lt"/>
                        </a:rPr>
                        <a:t>, </a:t>
                      </a:r>
                      <a:r>
                        <a:rPr lang="es-ES" sz="3000" dirty="0" err="1">
                          <a:latin typeface="+mn-lt"/>
                        </a:rPr>
                        <a:t>genomics</a:t>
                      </a:r>
                      <a:r>
                        <a:rPr lang="es-ES" sz="3000" dirty="0">
                          <a:latin typeface="+mn-lt"/>
                        </a:rPr>
                        <a:t>, </a:t>
                      </a:r>
                      <a:r>
                        <a:rPr lang="es-ES" sz="3000" dirty="0" err="1">
                          <a:latin typeface="+mn-lt"/>
                        </a:rPr>
                        <a:t>algorithm</a:t>
                      </a:r>
                      <a:r>
                        <a:rPr lang="es-ES" sz="3000" dirty="0">
                          <a:latin typeface="+mn-lt"/>
                        </a:rPr>
                        <a:t> </a:t>
                      </a:r>
                      <a:r>
                        <a:rPr lang="es-ES" sz="3000" dirty="0" err="1">
                          <a:latin typeface="+mn-lt"/>
                        </a:rPr>
                        <a:t>dev</a:t>
                      </a:r>
                      <a:endParaRPr lang="es-ES" sz="3000" dirty="0">
                        <a:latin typeface="+mn-lt"/>
                      </a:endParaRPr>
                    </a:p>
                  </a:txBody>
                  <a:tcPr marL="182880" marR="18288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99867"/>
                  </a:ext>
                </a:extLst>
              </a:tr>
              <a:tr h="1131222">
                <a:tc>
                  <a:txBody>
                    <a:bodyPr/>
                    <a:lstStyle/>
                    <a:p>
                      <a:pPr algn="l" fontAlgn="b"/>
                      <a:r>
                        <a:rPr lang="es-ES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s-ES" sz="3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Extensibility</a:t>
                      </a:r>
                      <a:endParaRPr lang="es-ES" sz="3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050" marR="19050" marT="190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Moderate</a:t>
                      </a:r>
                      <a:r>
                        <a:rPr lang="es-E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</a:t>
                      </a:r>
                      <a:r>
                        <a:rPr lang="es-E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within</a:t>
                      </a:r>
                      <a:r>
                        <a:rPr lang="es-E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R)</a:t>
                      </a:r>
                    </a:p>
                  </a:txBody>
                  <a:tcPr marL="19050" marR="19050" marT="190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High (C++ </a:t>
                      </a:r>
                      <a:r>
                        <a:rPr lang="es-E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extendable</a:t>
                      </a:r>
                      <a:r>
                        <a:rPr lang="es-E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s-E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pluggable</a:t>
                      </a:r>
                      <a:r>
                        <a:rPr lang="es-E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algorithms</a:t>
                      </a:r>
                      <a:r>
                        <a:rPr lang="es-E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9050" marR="19050" marT="190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44552"/>
                  </a:ext>
                </a:extLst>
              </a:tr>
              <a:tr h="1131222">
                <a:tc>
                  <a:txBody>
                    <a:bodyPr/>
                    <a:lstStyle/>
                    <a:p>
                      <a:pPr algn="l" fontAlgn="b"/>
                      <a:r>
                        <a:rPr lang="es-ES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s-ES" sz="3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Interoperability</a:t>
                      </a:r>
                      <a:r>
                        <a:rPr lang="es-ES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s-ES" sz="3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Python,etc</a:t>
                      </a:r>
                      <a:r>
                        <a:rPr lang="es-E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9050" marR="19050" marT="190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000" dirty="0">
                          <a:solidFill>
                            <a:srgbClr val="C00000"/>
                          </a:solidFill>
                          <a:latin typeface="+mn-lt"/>
                        </a:rPr>
                        <a:t>✘</a:t>
                      </a:r>
                      <a:endParaRPr lang="en" sz="3000" dirty="0">
                        <a:latin typeface="+mn-lt"/>
                      </a:endParaRPr>
                    </a:p>
                  </a:txBody>
                  <a:tcPr marL="19050" marR="19050" marT="190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000" b="1" dirty="0">
                          <a:solidFill>
                            <a:srgbClr val="00B050"/>
                          </a:solidFill>
                          <a:latin typeface="+mn-lt"/>
                        </a:rPr>
                        <a:t>✓ </a:t>
                      </a:r>
                      <a:r>
                        <a:rPr lang="en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(via HDF5 and C++)</a:t>
                      </a:r>
                    </a:p>
                  </a:txBody>
                  <a:tcPr marL="19050" marR="19050" marT="190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17132"/>
                  </a:ext>
                </a:extLst>
              </a:tr>
            </a:tbl>
          </a:graphicData>
        </a:graphic>
      </p:graphicFrame>
      <p:sp>
        <p:nvSpPr>
          <p:cNvPr id="4" name="HDF5 data files">
            <a:extLst>
              <a:ext uri="{FF2B5EF4-FFF2-40B4-BE49-F238E27FC236}">
                <a16:creationId xmlns:a16="http://schemas.microsoft.com/office/drawing/2014/main" id="{7C2E6887-A4D7-314B-8FFA-095E91753122}"/>
              </a:ext>
            </a:extLst>
          </p:cNvPr>
          <p:cNvSpPr txBox="1"/>
          <p:nvPr/>
        </p:nvSpPr>
        <p:spPr>
          <a:xfrm>
            <a:off x="1087966" y="86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rPr lang="en" dirty="0" err="1"/>
              <a:t>BigDataStatMeth</a:t>
            </a:r>
            <a:r>
              <a:rPr lang="en" dirty="0"/>
              <a:t> - </a:t>
            </a:r>
            <a:r>
              <a:rPr lang="en" dirty="0" err="1"/>
              <a:t>bigstatr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864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ig Data in R"/>
          <p:cNvSpPr txBox="1">
            <a:spLocks noGrp="1"/>
          </p:cNvSpPr>
          <p:nvPr>
            <p:ph type="body" idx="13"/>
          </p:nvPr>
        </p:nvSpPr>
        <p:spPr>
          <a:xfrm>
            <a:off x="1087966" y="865896"/>
            <a:ext cx="21971001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BigDataStatMeth</a:t>
            </a:r>
            <a:r>
              <a:rPr lang="es-ES" dirty="0"/>
              <a:t>?</a:t>
            </a:r>
            <a:endParaRPr dirty="0"/>
          </a:p>
        </p:txBody>
      </p:sp>
      <p:sp>
        <p:nvSpPr>
          <p:cNvPr id="152" name="How to work with Big Data in R…"/>
          <p:cNvSpPr txBox="1">
            <a:spLocks noGrp="1"/>
          </p:cNvSpPr>
          <p:nvPr>
            <p:ph type="body" sz="half" idx="1"/>
          </p:nvPr>
        </p:nvSpPr>
        <p:spPr>
          <a:xfrm>
            <a:off x="1037165" y="2820440"/>
            <a:ext cx="19324961" cy="90012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3000"/>
            </a:pPr>
            <a:r>
              <a:rPr lang="es-ES" sz="3000" b="1" dirty="0"/>
              <a:t>A </a:t>
            </a:r>
            <a:r>
              <a:rPr lang="es-ES" sz="3000" b="1" dirty="0" err="1"/>
              <a:t>custom</a:t>
            </a:r>
            <a:r>
              <a:rPr lang="es-ES" sz="3000" b="1" dirty="0"/>
              <a:t> R/C++ </a:t>
            </a:r>
            <a:r>
              <a:rPr lang="es-ES" sz="3000" b="1" dirty="0" err="1"/>
              <a:t>library</a:t>
            </a:r>
            <a:endParaRPr lang="es-ES" sz="3000" b="1" dirty="0"/>
          </a:p>
          <a:p>
            <a:pPr marL="0" indent="0">
              <a:buNone/>
              <a:defRPr sz="3000"/>
            </a:pPr>
            <a:r>
              <a:rPr lang="es-ES" sz="3000" b="1" dirty="0" err="1"/>
              <a:t>Build</a:t>
            </a:r>
            <a:r>
              <a:rPr lang="es-ES" sz="3000" b="1" dirty="0"/>
              <a:t> to:</a:t>
            </a:r>
            <a:endParaRPr sz="3000" b="1" dirty="0"/>
          </a:p>
          <a:p>
            <a:pPr lvl="1">
              <a:defRPr sz="3000"/>
            </a:pPr>
            <a:r>
              <a:rPr lang="es-ES" sz="3000" dirty="0" err="1"/>
              <a:t>Efficiently</a:t>
            </a:r>
            <a:r>
              <a:rPr lang="es-ES" sz="3000" dirty="0"/>
              <a:t> </a:t>
            </a:r>
            <a:r>
              <a:rPr lang="es-ES" sz="3000" dirty="0" err="1"/>
              <a:t>handle</a:t>
            </a:r>
            <a:r>
              <a:rPr lang="es-ES" sz="3000" dirty="0"/>
              <a:t> </a:t>
            </a:r>
            <a:r>
              <a:rPr lang="es-ES" sz="3000" dirty="0" err="1"/>
              <a:t>large</a:t>
            </a:r>
            <a:r>
              <a:rPr lang="es-ES" sz="3000" dirty="0"/>
              <a:t> matrices </a:t>
            </a:r>
            <a:r>
              <a:rPr lang="es-ES" sz="3000" dirty="0" err="1"/>
              <a:t>stored</a:t>
            </a:r>
            <a:r>
              <a:rPr lang="es-ES" sz="3000" dirty="0"/>
              <a:t> in HDF5</a:t>
            </a:r>
            <a:endParaRPr sz="3000" dirty="0"/>
          </a:p>
          <a:p>
            <a:pPr lvl="1">
              <a:defRPr sz="3000"/>
            </a:pPr>
            <a:r>
              <a:rPr lang="es-ES" sz="3000" dirty="0" err="1"/>
              <a:t>Expose</a:t>
            </a:r>
            <a:r>
              <a:rPr lang="es-ES" sz="3000" dirty="0"/>
              <a:t> </a:t>
            </a:r>
            <a:r>
              <a:rPr lang="es-ES" sz="3000" dirty="0" err="1"/>
              <a:t>core</a:t>
            </a:r>
            <a:r>
              <a:rPr lang="es-ES" sz="3000" dirty="0"/>
              <a:t> </a:t>
            </a:r>
            <a:r>
              <a:rPr lang="es-ES" sz="3000" dirty="0" err="1"/>
              <a:t>numerical</a:t>
            </a:r>
            <a:r>
              <a:rPr lang="es-ES" sz="3000" dirty="0"/>
              <a:t> </a:t>
            </a:r>
            <a:r>
              <a:rPr lang="es-ES" sz="3000" dirty="0" err="1"/>
              <a:t>routines</a:t>
            </a:r>
            <a:r>
              <a:rPr lang="es-ES" sz="3000" dirty="0"/>
              <a:t> in </a:t>
            </a:r>
            <a:r>
              <a:rPr lang="es-ES" sz="3000" dirty="0" err="1"/>
              <a:t>both</a:t>
            </a:r>
            <a:r>
              <a:rPr lang="es-ES" sz="3000" dirty="0"/>
              <a:t> R and C++</a:t>
            </a:r>
            <a:endParaRPr sz="3000" dirty="0"/>
          </a:p>
          <a:p>
            <a:pPr lvl="1">
              <a:defRPr sz="3000"/>
            </a:pPr>
            <a:r>
              <a:rPr lang="es-ES" sz="3000" dirty="0" err="1"/>
              <a:t>Provide</a:t>
            </a:r>
            <a:r>
              <a:rPr lang="es-ES" sz="3000" dirty="0"/>
              <a:t> </a:t>
            </a:r>
            <a:r>
              <a:rPr lang="es-ES" sz="3000" dirty="0" err="1"/>
              <a:t>building</a:t>
            </a:r>
            <a:r>
              <a:rPr lang="es-ES" sz="3000" dirty="0"/>
              <a:t> blocks </a:t>
            </a:r>
            <a:r>
              <a:rPr lang="es-ES" sz="3000" dirty="0" err="1"/>
              <a:t>for</a:t>
            </a:r>
            <a:r>
              <a:rPr lang="es-ES" sz="3000" dirty="0"/>
              <a:t>:</a:t>
            </a:r>
          </a:p>
          <a:p>
            <a:pPr lvl="2">
              <a:defRPr sz="3000"/>
            </a:pPr>
            <a:r>
              <a:rPr lang="en" sz="3000" dirty="0"/>
              <a:t>Basic functions with vectors and matrices</a:t>
            </a:r>
          </a:p>
          <a:p>
            <a:pPr lvl="2">
              <a:defRPr sz="3000"/>
            </a:pPr>
            <a:r>
              <a:rPr lang="es-ES" sz="3000" dirty="0"/>
              <a:t>Lineal Algebra </a:t>
            </a:r>
            <a:r>
              <a:rPr lang="es-ES" sz="3000" dirty="0" err="1"/>
              <a:t>Functions</a:t>
            </a:r>
            <a:endParaRPr lang="es-ES" sz="3000" dirty="0"/>
          </a:p>
          <a:p>
            <a:pPr lvl="2">
              <a:defRPr sz="3000"/>
            </a:pPr>
            <a:r>
              <a:rPr lang="en" sz="3000" dirty="0"/>
              <a:t>Data Analyses</a:t>
            </a:r>
          </a:p>
          <a:p>
            <a:pPr lvl="1">
              <a:defRPr sz="3000"/>
            </a:pPr>
            <a:r>
              <a:rPr lang="en" sz="3000" dirty="0"/>
              <a:t>Provide a ready-to-use tool for the optimized development of new methods for big data</a:t>
            </a:r>
            <a:endParaRPr lang="es-ES" sz="3000" dirty="0"/>
          </a:p>
          <a:p>
            <a:pPr lvl="1">
              <a:defRPr sz="3000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457570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ig Data in R"/>
          <p:cNvSpPr txBox="1">
            <a:spLocks noGrp="1"/>
          </p:cNvSpPr>
          <p:nvPr>
            <p:ph type="body" idx="13"/>
          </p:nvPr>
        </p:nvSpPr>
        <p:spPr>
          <a:xfrm>
            <a:off x="1087966" y="865896"/>
            <a:ext cx="21971001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 err="1"/>
              <a:t>BigData</a:t>
            </a:r>
            <a:r>
              <a:rPr lang="es-ES" dirty="0" err="1"/>
              <a:t>StatMeth</a:t>
            </a:r>
            <a:r>
              <a:rPr lang="es-ES" dirty="0"/>
              <a:t> </a:t>
            </a:r>
            <a:r>
              <a:rPr lang="es-ES" dirty="0" err="1"/>
              <a:t>Strategies</a:t>
            </a:r>
            <a:r>
              <a:rPr dirty="0"/>
              <a:t> in R</a:t>
            </a:r>
          </a:p>
        </p:txBody>
      </p:sp>
      <p:sp>
        <p:nvSpPr>
          <p:cNvPr id="152" name="How to work with Big Data in R…"/>
          <p:cNvSpPr txBox="1">
            <a:spLocks noGrp="1"/>
          </p:cNvSpPr>
          <p:nvPr>
            <p:ph type="body" sz="half" idx="1"/>
          </p:nvPr>
        </p:nvSpPr>
        <p:spPr>
          <a:xfrm>
            <a:off x="1036800" y="2818800"/>
            <a:ext cx="18799806" cy="1003130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3000" b="1" dirty="0"/>
              <a:t>How get better performance and deal with big data in R</a:t>
            </a:r>
            <a:endParaRPr lang="en" sz="3000" dirty="0"/>
          </a:p>
          <a:p>
            <a:pPr lvl="1"/>
            <a:r>
              <a:rPr lang="en" sz="3000" dirty="0"/>
              <a:t>Core functionality implemented in C++</a:t>
            </a:r>
          </a:p>
          <a:p>
            <a:pPr lvl="1"/>
            <a:r>
              <a:rPr lang="en" sz="3000" dirty="0"/>
              <a:t>Optimized balance between speed (RAM) and scalability (disk)</a:t>
            </a:r>
          </a:p>
          <a:p>
            <a:pPr lvl="1"/>
            <a:r>
              <a:rPr lang="en" sz="3000" dirty="0"/>
              <a:t>Parallelized in R with a C++ backend using OpenMP</a:t>
            </a:r>
          </a:p>
          <a:p>
            <a:pPr lvl="1"/>
            <a:r>
              <a:rPr lang="en" sz="3000" dirty="0"/>
              <a:t>HDF5 used for efficient, hierarchical data storage</a:t>
            </a:r>
          </a:p>
          <a:p>
            <a:pPr marL="0" indent="0">
              <a:buNone/>
            </a:pPr>
            <a:r>
              <a:rPr lang="es-ES" sz="3000" b="1" dirty="0" err="1"/>
              <a:t>Used</a:t>
            </a:r>
            <a:r>
              <a:rPr lang="es-ES" sz="3000" b="1" dirty="0"/>
              <a:t> block-</a:t>
            </a:r>
            <a:r>
              <a:rPr lang="es-ES" sz="3000" b="1" dirty="0" err="1"/>
              <a:t>wise</a:t>
            </a:r>
            <a:r>
              <a:rPr lang="es-ES" sz="3000" b="1" dirty="0"/>
              <a:t> </a:t>
            </a:r>
            <a:r>
              <a:rPr lang="es-ES" sz="3000" b="1" dirty="0" err="1"/>
              <a:t>algorithms</a:t>
            </a:r>
            <a:r>
              <a:rPr lang="en" sz="3000" b="1" dirty="0"/>
              <a:t> :</a:t>
            </a:r>
            <a:endParaRPr lang="en" sz="3000" dirty="0"/>
          </a:p>
          <a:p>
            <a:pPr lvl="1"/>
            <a:r>
              <a:rPr lang="en" sz="3000" dirty="0"/>
              <a:t>For scalable computation</a:t>
            </a:r>
          </a:p>
          <a:p>
            <a:pPr lvl="1"/>
            <a:r>
              <a:rPr lang="en" sz="3000" dirty="0"/>
              <a:t>To handle large datasets that don't fit into memory</a:t>
            </a:r>
          </a:p>
          <a:p>
            <a:pPr lvl="1"/>
            <a:r>
              <a:rPr lang="en" sz="3000" dirty="0"/>
              <a:t>To enable parallel processing</a:t>
            </a:r>
          </a:p>
          <a:p>
            <a:pPr lvl="1"/>
            <a:r>
              <a:rPr lang="en" sz="3000" dirty="0"/>
              <a:t>To work efficiently with disk-based storage</a:t>
            </a:r>
          </a:p>
        </p:txBody>
      </p:sp>
    </p:spTree>
    <p:extLst>
      <p:ext uri="{BB962C8B-B14F-4D97-AF65-F5344CB8AC3E}">
        <p14:creationId xmlns:p14="http://schemas.microsoft.com/office/powerpoint/2010/main" val="211747961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ig Data in R"/>
          <p:cNvSpPr txBox="1">
            <a:spLocks noGrp="1"/>
          </p:cNvSpPr>
          <p:nvPr>
            <p:ph type="body" idx="13"/>
          </p:nvPr>
        </p:nvSpPr>
        <p:spPr>
          <a:xfrm>
            <a:off x="1087966" y="865896"/>
            <a:ext cx="21971001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s-ES" dirty="0" err="1"/>
              <a:t>Why</a:t>
            </a:r>
            <a:r>
              <a:rPr lang="es-ES" dirty="0"/>
              <a:t> C++</a:t>
            </a:r>
            <a:endParaRPr dirty="0"/>
          </a:p>
        </p:txBody>
      </p:sp>
      <p:sp>
        <p:nvSpPr>
          <p:cNvPr id="152" name="How to work with Big Data in R…"/>
          <p:cNvSpPr txBox="1">
            <a:spLocks noGrp="1"/>
          </p:cNvSpPr>
          <p:nvPr>
            <p:ph type="body" sz="half" idx="1"/>
          </p:nvPr>
        </p:nvSpPr>
        <p:spPr>
          <a:xfrm>
            <a:off x="1037166" y="2820440"/>
            <a:ext cx="13232674" cy="71439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000" b="1"/>
            </a:pPr>
            <a:r>
              <a:rPr dirty="0"/>
              <a:t>How to work with Big Data in R</a:t>
            </a:r>
          </a:p>
          <a:p>
            <a:pPr lvl="1">
              <a:defRPr sz="3000"/>
            </a:pPr>
            <a:r>
              <a:rPr dirty="0"/>
              <a:t>R language</a:t>
            </a:r>
          </a:p>
          <a:p>
            <a:pPr lvl="2">
              <a:defRPr sz="3000"/>
            </a:pPr>
            <a:r>
              <a:rPr dirty="0"/>
              <a:t>Not ready to work with big datasets</a:t>
            </a:r>
          </a:p>
          <a:p>
            <a:pPr lvl="2">
              <a:defRPr sz="3000"/>
            </a:pPr>
            <a:r>
              <a:rPr dirty="0"/>
              <a:t>Interpreted language - execution slow</a:t>
            </a:r>
          </a:p>
          <a:p>
            <a:pPr lvl="1">
              <a:defRPr sz="3000"/>
            </a:pPr>
            <a:r>
              <a:rPr dirty="0"/>
              <a:t>C++ language</a:t>
            </a:r>
          </a:p>
          <a:p>
            <a:pPr lvl="2">
              <a:defRPr sz="3000"/>
            </a:pPr>
            <a:r>
              <a:rPr dirty="0"/>
              <a:t>Compiled language - fast execution</a:t>
            </a:r>
          </a:p>
          <a:p>
            <a:pPr marL="0" indent="0">
              <a:buSzTx/>
              <a:buNone/>
              <a:defRPr sz="3000" b="1"/>
            </a:pPr>
            <a:r>
              <a:rPr dirty="0"/>
              <a:t>How to work with C++ from R</a:t>
            </a:r>
          </a:p>
        </p:txBody>
      </p:sp>
      <p:sp>
        <p:nvSpPr>
          <p:cNvPr id="153" name="sumR &lt;- function(x) {     total &lt;- 0      for (i in seq_along(x)) { total &lt;- total + x[i] }      total  }…"/>
          <p:cNvSpPr txBox="1"/>
          <p:nvPr/>
        </p:nvSpPr>
        <p:spPr>
          <a:xfrm>
            <a:off x="14376724" y="3285037"/>
            <a:ext cx="8752131" cy="471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3" defTabSz="457200">
              <a:lnSpc>
                <a:spcPct val="80000"/>
              </a:lnSpc>
              <a:spcBef>
                <a:spcPts val="1200"/>
              </a:spcBef>
              <a:defRPr sz="2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sumR &lt;- </a:t>
            </a:r>
            <a:r>
              <a:rPr b="1">
                <a:solidFill>
                  <a:srgbClr val="214A87"/>
                </a:solidFill>
              </a:rPr>
              <a:t>function</a:t>
            </a:r>
            <a:r>
              <a:t>(x) { </a:t>
            </a:r>
            <a:br/>
            <a:r>
              <a:t>   total &lt;- </a:t>
            </a:r>
            <a:r>
              <a:rPr>
                <a:solidFill>
                  <a:srgbClr val="0000CF"/>
                </a:solidFill>
              </a:rPr>
              <a:t>0 </a:t>
            </a:r>
            <a:br>
              <a:rPr>
                <a:solidFill>
                  <a:srgbClr val="0000CF"/>
                </a:solidFill>
              </a:rPr>
            </a:br>
            <a:r>
              <a:rPr>
                <a:solidFill>
                  <a:srgbClr val="0000CF"/>
                </a:solidFill>
              </a:rPr>
              <a:t>    </a:t>
            </a:r>
            <a:r>
              <a:rPr b="1">
                <a:solidFill>
                  <a:srgbClr val="214A87"/>
                </a:solidFill>
              </a:rPr>
              <a:t>for </a:t>
            </a:r>
            <a:r>
              <a:t>(i </a:t>
            </a:r>
            <a:r>
              <a:rPr b="1">
                <a:solidFill>
                  <a:srgbClr val="214A87"/>
                </a:solidFill>
              </a:rPr>
              <a:t>in seq_along</a:t>
            </a:r>
            <a:r>
              <a:t>(x)) { total &lt;- total </a:t>
            </a:r>
            <a:r>
              <a:rPr b="1">
                <a:solidFill>
                  <a:srgbClr val="CF5C00"/>
                </a:solidFill>
              </a:rPr>
              <a:t>+ </a:t>
            </a:r>
            <a:r>
              <a:t>x[i] } </a:t>
            </a:r>
            <a:br/>
            <a:r>
              <a:t>    total </a:t>
            </a:r>
            <a:br/>
            <a:r>
              <a:t>} </a:t>
            </a:r>
          </a:p>
          <a:p>
            <a:pPr defTabSz="457200">
              <a:lnSpc>
                <a:spcPct val="80000"/>
              </a:lnSpc>
              <a:spcBef>
                <a:spcPts val="1200"/>
              </a:spcBef>
              <a:defRPr sz="2600">
                <a:solidFill>
                  <a:srgbClr val="4F9905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>
                <a:solidFill>
                  <a:srgbClr val="214A87"/>
                </a:solidFill>
              </a:rPr>
              <a:t>cppFunction</a:t>
            </a:r>
            <a:r>
              <a:rPr>
                <a:solidFill>
                  <a:srgbClr val="000000"/>
                </a:solidFill>
              </a:rPr>
              <a:t>( </a:t>
            </a:r>
            <a:r>
              <a:t>double sumC( NumericVector x ) {</a:t>
            </a:r>
            <a:br/>
            <a:r>
              <a:t>    int n = x.size();</a:t>
            </a:r>
            <a:br/>
            <a:r>
              <a:t>    double total = 0;</a:t>
            </a:r>
            <a:br/>
            <a:r>
              <a:t>    for( int i=0; i&lt;n; ++i ){ total += x[i]; } </a:t>
            </a:r>
            <a:br/>
            <a:r>
              <a:t>    return total; </a:t>
            </a:r>
            <a:br>
              <a:rPr>
                <a:solidFill>
                  <a:srgbClr val="000000"/>
                </a:solidFill>
              </a:rPr>
            </a:br>
            <a:r>
              <a:t>} ) </a:t>
            </a:r>
          </a:p>
          <a:p>
            <a:pPr defTabSz="457200">
              <a:lnSpc>
                <a:spcPct val="80000"/>
              </a:lnSpc>
              <a:spcBef>
                <a:spcPts val="1200"/>
              </a:spcBef>
              <a:defRPr sz="2600">
                <a:solidFill>
                  <a:srgbClr val="214A87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000000"/>
                </a:solidFill>
              </a:rPr>
              <a:t>x &lt;- </a:t>
            </a:r>
            <a:r>
              <a:rPr b="1"/>
              <a:t>runif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00CF"/>
                </a:solidFill>
              </a:rPr>
              <a:t>1e4</a:t>
            </a:r>
            <a:r>
              <a:rPr>
                <a:solidFill>
                  <a:srgbClr val="000000"/>
                </a:solidFill>
              </a:rPr>
              <a:t>)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tiempo &lt;- </a:t>
            </a:r>
            <a:r>
              <a:rPr b="1"/>
              <a:t>microbenchmark</a:t>
            </a:r>
            <a:r>
              <a:rPr>
                <a:solidFill>
                  <a:srgbClr val="000000"/>
                </a:solidFill>
              </a:rPr>
              <a:t>( </a:t>
            </a:r>
            <a:r>
              <a:rPr b="1"/>
              <a:t>sumC</a:t>
            </a:r>
            <a:r>
              <a:rPr>
                <a:solidFill>
                  <a:srgbClr val="000000"/>
                </a:solidFill>
              </a:rPr>
              <a:t>(x), </a:t>
            </a:r>
            <a:r>
              <a:rPr b="1"/>
              <a:t>sumR</a:t>
            </a:r>
            <a:r>
              <a:rPr>
                <a:solidFill>
                  <a:srgbClr val="000000"/>
                </a:solidFill>
              </a:rPr>
              <a:t>(x) ) </a:t>
            </a:r>
          </a:p>
        </p:txBody>
      </p:sp>
      <p:graphicFrame>
        <p:nvGraphicFramePr>
          <p:cNvPr id="154" name="Computing time to  sum 10000 elements in R and C++"/>
          <p:cNvGraphicFramePr/>
          <p:nvPr/>
        </p:nvGraphicFramePr>
        <p:xfrm>
          <a:off x="13671418" y="9483639"/>
          <a:ext cx="9499928" cy="2338049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388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5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0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3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607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6700">
                <a:tc gridSpan="6">
                  <a:txBody>
                    <a:bodyPr/>
                    <a:lstStyle/>
                    <a:p>
                      <a:r>
                        <a:rPr sz="19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Computing time to  sum 10000 elements in R and C++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963">
                <a:tc>
                  <a:txBody>
                    <a:bodyPr/>
                    <a:lstStyle/>
                    <a:p>
                      <a:pPr defTabSz="914400">
                        <a:defRPr sz="20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min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lq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mean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median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max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963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200"/>
                        </a:lnSpc>
                        <a:spcBef>
                          <a:spcPts val="1200"/>
                        </a:spcBef>
                      </a:pPr>
                      <a:r>
                        <a:rPr sz="2000" b="1"/>
                        <a:t>sumC(x) 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4200"/>
                        </a:lnSpc>
                        <a:spcBef>
                          <a:spcPts val="1200"/>
                        </a:spcBef>
                      </a:pPr>
                      <a:r>
                        <a:rPr sz="2000"/>
                        <a:t>12.283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4200"/>
                        </a:lnSpc>
                        <a:spcBef>
                          <a:spcPts val="1200"/>
                        </a:spcBef>
                      </a:pPr>
                      <a:r>
                        <a:rPr sz="2000"/>
                        <a:t>12.7465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4200"/>
                        </a:lnSpc>
                        <a:spcBef>
                          <a:spcPts val="1200"/>
                        </a:spcBef>
                      </a:pPr>
                      <a:r>
                        <a:rPr sz="2000"/>
                        <a:t>22.78794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4200"/>
                        </a:lnSpc>
                        <a:spcBef>
                          <a:spcPts val="1200"/>
                        </a:spcBef>
                      </a:pPr>
                      <a:r>
                        <a:rPr sz="2000"/>
                        <a:t>12.9740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4200"/>
                        </a:lnSpc>
                        <a:spcBef>
                          <a:spcPts val="1200"/>
                        </a:spcBef>
                      </a:pPr>
                      <a:r>
                        <a:rPr sz="2000"/>
                        <a:t>737.096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963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200"/>
                        </a:lnSpc>
                        <a:spcBef>
                          <a:spcPts val="1200"/>
                        </a:spcBef>
                      </a:pPr>
                      <a:r>
                        <a:rPr sz="2000" b="1"/>
                        <a:t>sumR(x) 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4200"/>
                        </a:lnSpc>
                        <a:spcBef>
                          <a:spcPts val="1200"/>
                        </a:spcBef>
                      </a:pPr>
                      <a:r>
                        <a:rPr sz="2000"/>
                        <a:t>371.169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4200"/>
                        </a:lnSpc>
                        <a:spcBef>
                          <a:spcPts val="1200"/>
                        </a:spcBef>
                      </a:pPr>
                      <a:r>
                        <a:rPr sz="2000"/>
                        <a:t>409.2200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4200"/>
                        </a:lnSpc>
                        <a:spcBef>
                          <a:spcPts val="1200"/>
                        </a:spcBef>
                      </a:pPr>
                      <a:r>
                        <a:rPr sz="2000"/>
                        <a:t>657.46140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4200"/>
                        </a:lnSpc>
                        <a:spcBef>
                          <a:spcPts val="1200"/>
                        </a:spcBef>
                      </a:pPr>
                      <a:r>
                        <a:rPr sz="2000"/>
                        <a:t>453.6975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4200"/>
                        </a:lnSpc>
                        <a:spcBef>
                          <a:spcPts val="1200"/>
                        </a:spcBef>
                      </a:pPr>
                      <a:r>
                        <a:rPr sz="2000"/>
                        <a:t>19065.275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5" name="Rlogo.png" descr="R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028" y="10535810"/>
            <a:ext cx="957672" cy="74219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56" name="Cpp_Logo.png" descr="Cpp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407" y="10524086"/>
            <a:ext cx="681423" cy="76564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57" name="Línia"/>
          <p:cNvSpPr/>
          <p:nvPr/>
        </p:nvSpPr>
        <p:spPr>
          <a:xfrm>
            <a:off x="5760048" y="10906907"/>
            <a:ext cx="200701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58" name="Rcppsemilogo.png" descr="Rcppsemi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750" y="9837092"/>
            <a:ext cx="807608" cy="918483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Interconnection"/>
          <p:cNvSpPr txBox="1"/>
          <p:nvPr/>
        </p:nvSpPr>
        <p:spPr>
          <a:xfrm>
            <a:off x="5760048" y="11058240"/>
            <a:ext cx="2007011" cy="40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r>
              <a:t>Interconnection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Big data with C++ and Rcpp"/>
          <p:cNvSpPr txBox="1">
            <a:spLocks noGrp="1"/>
          </p:cNvSpPr>
          <p:nvPr>
            <p:ph type="body" idx="13"/>
          </p:nvPr>
        </p:nvSpPr>
        <p:spPr>
          <a:xfrm>
            <a:off x="1087966" y="865896"/>
            <a:ext cx="21971001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Big data with C++ and </a:t>
            </a:r>
            <a:r>
              <a:rPr dirty="0" err="1"/>
              <a:t>Rcpp</a:t>
            </a:r>
            <a:endParaRPr dirty="0"/>
          </a:p>
        </p:txBody>
      </p:sp>
      <p:sp>
        <p:nvSpPr>
          <p:cNvPr id="162" name="Objects with data placed in memory…"/>
          <p:cNvSpPr txBox="1">
            <a:spLocks noGrp="1"/>
          </p:cNvSpPr>
          <p:nvPr>
            <p:ph type="body" idx="1"/>
          </p:nvPr>
        </p:nvSpPr>
        <p:spPr>
          <a:xfrm>
            <a:off x="1036800" y="2837373"/>
            <a:ext cx="13738491" cy="104462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2200"/>
              </a:spcBef>
              <a:buSzTx/>
              <a:buNone/>
              <a:defRPr sz="3000" b="1"/>
            </a:pPr>
            <a:r>
              <a:rPr sz="3000" dirty="0"/>
              <a:t>Objects with data placed in memory</a:t>
            </a:r>
          </a:p>
          <a:p>
            <a:pPr lvl="1">
              <a:lnSpc>
                <a:spcPct val="110000"/>
              </a:lnSpc>
              <a:spcBef>
                <a:spcPts val="2200"/>
              </a:spcBef>
              <a:defRPr sz="3000"/>
            </a:pPr>
            <a:r>
              <a:rPr sz="3000" dirty="0"/>
              <a:t>R current objects</a:t>
            </a:r>
          </a:p>
          <a:p>
            <a:pPr lvl="2">
              <a:lnSpc>
                <a:spcPct val="110000"/>
              </a:lnSpc>
              <a:spcBef>
                <a:spcPts val="2200"/>
              </a:spcBef>
              <a:defRPr sz="3000"/>
            </a:pPr>
            <a:r>
              <a:rPr sz="3000" i="1" dirty="0" err="1"/>
              <a:t>Rcpp</a:t>
            </a:r>
            <a:r>
              <a:rPr sz="3000" dirty="0"/>
              <a:t> library from R-</a:t>
            </a:r>
            <a:r>
              <a:rPr sz="3000" dirty="0" err="1"/>
              <a:t>cran</a:t>
            </a:r>
            <a:endParaRPr sz="3000" dirty="0"/>
          </a:p>
          <a:p>
            <a:pPr lvl="1">
              <a:lnSpc>
                <a:spcPct val="110000"/>
              </a:lnSpc>
              <a:spcBef>
                <a:spcPts val="2200"/>
              </a:spcBef>
              <a:defRPr sz="3000"/>
            </a:pPr>
            <a:r>
              <a:rPr lang="es-ES" sz="3000" dirty="0"/>
              <a:t>C++ </a:t>
            </a:r>
            <a:r>
              <a:rPr lang="es-ES" sz="3000" dirty="0" err="1"/>
              <a:t>native</a:t>
            </a:r>
            <a:r>
              <a:rPr lang="es-ES" sz="3000" dirty="0"/>
              <a:t> </a:t>
            </a:r>
            <a:r>
              <a:rPr lang="es-ES" sz="3000" dirty="0" err="1"/>
              <a:t>objects</a:t>
            </a:r>
            <a:endParaRPr sz="3000" dirty="0"/>
          </a:p>
          <a:p>
            <a:pPr marL="0" indent="0">
              <a:lnSpc>
                <a:spcPct val="110000"/>
              </a:lnSpc>
              <a:spcBef>
                <a:spcPts val="2200"/>
              </a:spcBef>
              <a:buSzTx/>
              <a:buNone/>
              <a:defRPr sz="3000" b="1"/>
            </a:pPr>
            <a:r>
              <a:rPr sz="3000" dirty="0"/>
              <a:t>Algebra Libraries in </a:t>
            </a:r>
            <a:r>
              <a:rPr sz="3000" dirty="0" err="1"/>
              <a:t>Rcpp</a:t>
            </a:r>
            <a:r>
              <a:rPr sz="3000" dirty="0"/>
              <a:t> (C++ for R)</a:t>
            </a:r>
          </a:p>
          <a:p>
            <a:pPr lvl="1">
              <a:lnSpc>
                <a:spcPct val="110000"/>
              </a:lnSpc>
              <a:spcBef>
                <a:spcPts val="2200"/>
              </a:spcBef>
              <a:buSzPct val="75000"/>
              <a:defRPr sz="3000" i="1"/>
            </a:pPr>
            <a:r>
              <a:rPr sz="3000" dirty="0" err="1"/>
              <a:t>RcppEigen</a:t>
            </a:r>
            <a:endParaRPr sz="3000" dirty="0"/>
          </a:p>
          <a:p>
            <a:pPr lvl="1">
              <a:lnSpc>
                <a:spcPct val="110000"/>
              </a:lnSpc>
              <a:spcBef>
                <a:spcPts val="2200"/>
              </a:spcBef>
              <a:buSzPct val="75000"/>
              <a:defRPr sz="3000" i="1"/>
            </a:pPr>
            <a:r>
              <a:rPr sz="3000" dirty="0"/>
              <a:t>Spectra</a:t>
            </a:r>
          </a:p>
          <a:p>
            <a:pPr lvl="1">
              <a:lnSpc>
                <a:spcPct val="110000"/>
              </a:lnSpc>
              <a:spcBef>
                <a:spcPts val="2200"/>
              </a:spcBef>
              <a:defRPr sz="3000"/>
            </a:pPr>
            <a:r>
              <a:rPr sz="3000" i="1" dirty="0"/>
              <a:t>BLAS</a:t>
            </a:r>
            <a:r>
              <a:rPr sz="3000" dirty="0"/>
              <a:t> (Basic Linear Algebra Subprograms)</a:t>
            </a:r>
          </a:p>
          <a:p>
            <a:pPr lvl="1">
              <a:lnSpc>
                <a:spcPct val="110000"/>
              </a:lnSpc>
              <a:spcBef>
                <a:spcPts val="2200"/>
              </a:spcBef>
              <a:defRPr sz="3000"/>
            </a:pPr>
            <a:r>
              <a:rPr sz="3000" i="1" dirty="0"/>
              <a:t>LAPACK</a:t>
            </a:r>
            <a:r>
              <a:rPr sz="3000" dirty="0"/>
              <a:t> (Linear Algebra Package)</a:t>
            </a:r>
          </a:p>
          <a:p>
            <a:pPr marL="0" indent="0">
              <a:lnSpc>
                <a:spcPct val="110000"/>
              </a:lnSpc>
              <a:spcBef>
                <a:spcPts val="2200"/>
              </a:spcBef>
              <a:buSzTx/>
              <a:buNone/>
              <a:defRPr sz="3000" b="1"/>
            </a:pPr>
            <a:r>
              <a:rPr sz="3000" dirty="0"/>
              <a:t>Parallel Computing in </a:t>
            </a:r>
            <a:r>
              <a:rPr sz="3000" dirty="0" err="1"/>
              <a:t>Rcpp</a:t>
            </a:r>
            <a:endParaRPr sz="3000" dirty="0"/>
          </a:p>
          <a:p>
            <a:pPr lvl="1">
              <a:lnSpc>
                <a:spcPct val="110000"/>
              </a:lnSpc>
              <a:spcBef>
                <a:spcPts val="2200"/>
              </a:spcBef>
              <a:buSzPct val="75000"/>
              <a:defRPr sz="3000" i="1"/>
            </a:pPr>
            <a:r>
              <a:rPr sz="3000" dirty="0"/>
              <a:t>OpenMP</a:t>
            </a:r>
          </a:p>
        </p:txBody>
      </p:sp>
      <p:grpSp>
        <p:nvGrpSpPr>
          <p:cNvPr id="170" name="Grup"/>
          <p:cNvGrpSpPr/>
          <p:nvPr/>
        </p:nvGrpSpPr>
        <p:grpSpPr>
          <a:xfrm>
            <a:off x="16788372" y="3442223"/>
            <a:ext cx="5779437" cy="1363849"/>
            <a:chOff x="0" y="313683"/>
            <a:chExt cx="5779436" cy="1363847"/>
          </a:xfrm>
        </p:grpSpPr>
        <p:pic>
          <p:nvPicPr>
            <p:cNvPr id="163" name="Rlogo.png" descr="R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389" y="313683"/>
              <a:ext cx="1086770" cy="842248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4" name="Cpp_Logo.png" descr="Cpp_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6982" y="317886"/>
              <a:ext cx="832616" cy="935523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254000" dist="127000" dir="5400000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65" name="Línia"/>
            <p:cNvSpPr/>
            <p:nvPr/>
          </p:nvSpPr>
          <p:spPr>
            <a:xfrm>
              <a:off x="1974760" y="802593"/>
              <a:ext cx="247362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" name="DelayedArray"/>
            <p:cNvSpPr txBox="1"/>
            <p:nvPr/>
          </p:nvSpPr>
          <p:spPr>
            <a:xfrm>
              <a:off x="0" y="1239312"/>
              <a:ext cx="2495550" cy="3873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800" b="1"/>
              </a:lvl1pPr>
            </a:lstStyle>
            <a:p>
              <a:r>
                <a:rPr lang="es-ES" dirty="0"/>
                <a:t>R </a:t>
              </a:r>
              <a:r>
                <a:rPr lang="es-ES" dirty="0" err="1"/>
                <a:t>Objects</a:t>
              </a:r>
              <a:endParaRPr dirty="0"/>
            </a:p>
          </p:txBody>
        </p:sp>
        <p:sp>
          <p:nvSpPr>
            <p:cNvPr id="167" name="C++ Matrix"/>
            <p:cNvSpPr txBox="1"/>
            <p:nvPr/>
          </p:nvSpPr>
          <p:spPr>
            <a:xfrm>
              <a:off x="4467143" y="1290153"/>
              <a:ext cx="1312293" cy="387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800" b="1"/>
              </a:lvl1pPr>
            </a:lstStyle>
            <a:p>
              <a:r>
                <a:t>C++ Matrix</a:t>
              </a:r>
            </a:p>
          </p:txBody>
        </p:sp>
        <p:sp>
          <p:nvSpPr>
            <p:cNvPr id="169" name="Beachmat"/>
            <p:cNvSpPr txBox="1"/>
            <p:nvPr/>
          </p:nvSpPr>
          <p:spPr>
            <a:xfrm>
              <a:off x="2599468" y="360042"/>
              <a:ext cx="1224212" cy="387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lnSpc>
                  <a:spcPct val="100000"/>
                </a:lnSpc>
                <a:spcBef>
                  <a:spcPts val="0"/>
                </a:spcBef>
                <a:defRPr sz="1800" b="1"/>
              </a:lvl1pPr>
            </a:lstStyle>
            <a:p>
              <a:r>
                <a:rPr lang="es-ES" dirty="0" err="1"/>
                <a:t>Rcpp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hdf5_squema.jpg" descr="hdf5_squem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3455" y="2605123"/>
            <a:ext cx="5570733" cy="325562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ínia"/>
          <p:cNvSpPr/>
          <p:nvPr/>
        </p:nvSpPr>
        <p:spPr>
          <a:xfrm>
            <a:off x="4198566" y="12049858"/>
            <a:ext cx="236155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71437" tIns="71437" rIns="71437" bIns="71437" anchor="ctr"/>
          <a:lstStyle/>
          <a:p>
            <a: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74" name="logo_bioconductor.gif" descr="logo_bioconductor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568" y="10936722"/>
            <a:ext cx="1602181" cy="48065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rhdf5 library"/>
          <p:cNvSpPr txBox="1"/>
          <p:nvPr/>
        </p:nvSpPr>
        <p:spPr>
          <a:xfrm>
            <a:off x="4351370" y="11456053"/>
            <a:ext cx="2055952" cy="552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2400" b="1"/>
            </a:lvl1pPr>
          </a:lstStyle>
          <a:p>
            <a:r>
              <a:t>rhdf5 library</a:t>
            </a:r>
          </a:p>
        </p:txBody>
      </p:sp>
      <p:pic>
        <p:nvPicPr>
          <p:cNvPr id="176" name="Rlogo.png" descr="R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027" y="11662988"/>
            <a:ext cx="998374" cy="773741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77" name="Cpp_Logo.png" descr="Cpp_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3289" y="11650766"/>
            <a:ext cx="710384" cy="798184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78" name="hdf5.jpg" descr="hdf5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1561" y="11517493"/>
            <a:ext cx="1064729" cy="1064729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Línia"/>
          <p:cNvSpPr/>
          <p:nvPr/>
        </p:nvSpPr>
        <p:spPr>
          <a:xfrm>
            <a:off x="7716838" y="12049858"/>
            <a:ext cx="236155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71437" tIns="71437" rIns="71437" bIns="71437" anchor="ctr"/>
          <a:lstStyle/>
          <a:p>
            <a:pPr algn="ctr" defTabSz="821531">
              <a:lnSpc>
                <a:spcPct val="100000"/>
              </a:lnSpc>
              <a:spcBef>
                <a:spcPts val="0"/>
              </a:spcBef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0" name="h5 library"/>
          <p:cNvSpPr txBox="1"/>
          <p:nvPr/>
        </p:nvSpPr>
        <p:spPr>
          <a:xfrm>
            <a:off x="7869641" y="11456053"/>
            <a:ext cx="1897074" cy="552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2400" b="1"/>
            </a:lvl1pPr>
          </a:lstStyle>
          <a:p>
            <a:r>
              <a:t>h5 library</a:t>
            </a:r>
          </a:p>
        </p:txBody>
      </p:sp>
      <p:pic>
        <p:nvPicPr>
          <p:cNvPr id="181" name="structure_h5.png" descr="structure_h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58465" y="8509479"/>
            <a:ext cx="4895723" cy="3078754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Data structure inside hdf5 file with BSM"/>
          <p:cNvSpPr txBox="1"/>
          <p:nvPr/>
        </p:nvSpPr>
        <p:spPr>
          <a:xfrm>
            <a:off x="15836240" y="11931330"/>
            <a:ext cx="5570733" cy="521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642937">
              <a:lnSpc>
                <a:spcPts val="3400"/>
              </a:lnSpc>
              <a:spcBef>
                <a:spcPts val="1600"/>
              </a:spcBef>
              <a:defRPr sz="1800"/>
            </a:lvl1pPr>
          </a:lstStyle>
          <a:p>
            <a:r>
              <a:rPr dirty="0"/>
              <a:t>Data structure inside hdf5 file with B</a:t>
            </a:r>
            <a:r>
              <a:rPr lang="es-ES" dirty="0" err="1"/>
              <a:t>igData</a:t>
            </a:r>
            <a:r>
              <a:rPr dirty="0"/>
              <a:t>S</a:t>
            </a:r>
            <a:r>
              <a:rPr lang="es-ES" dirty="0" err="1"/>
              <a:t>tat</a:t>
            </a:r>
            <a:r>
              <a:rPr dirty="0"/>
              <a:t>M</a:t>
            </a:r>
            <a:r>
              <a:rPr lang="es-ES" dirty="0" err="1"/>
              <a:t>eth</a:t>
            </a:r>
            <a:endParaRPr dirty="0"/>
          </a:p>
        </p:txBody>
      </p:sp>
      <p:sp>
        <p:nvSpPr>
          <p:cNvPr id="183" name="HDF5 (Hierarchical Data Format)…"/>
          <p:cNvSpPr txBox="1"/>
          <p:nvPr/>
        </p:nvSpPr>
        <p:spPr>
          <a:xfrm>
            <a:off x="1041400" y="2818800"/>
            <a:ext cx="9933607" cy="73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2000" tIns="71437" rIns="71437" bIns="71437" anchor="ctr">
            <a:spAutoFit/>
          </a:bodyPr>
          <a:lstStyle/>
          <a:p>
            <a:pPr defTabSz="2438339">
              <a:defRPr sz="3000" b="1"/>
            </a:pPr>
            <a:r>
              <a:rPr dirty="0"/>
              <a:t>HDF5 (Hierarchical Data Format)</a:t>
            </a:r>
          </a:p>
          <a:p>
            <a:pPr marL="848590" lvl="1" indent="-467590" defTabSz="2438339">
              <a:buSzPct val="123000"/>
              <a:buChar char="•"/>
              <a:defRPr sz="3000"/>
            </a:pPr>
            <a:r>
              <a:rPr dirty="0"/>
              <a:t>Created by HDF Group Fortner (1998)</a:t>
            </a:r>
          </a:p>
          <a:p>
            <a:pPr marL="848590" lvl="1" indent="-467590" defTabSz="2438339">
              <a:buSzPct val="123000"/>
              <a:buChar char="•"/>
              <a:defRPr sz="3000"/>
            </a:pPr>
            <a:r>
              <a:rPr dirty="0"/>
              <a:t>Current </a:t>
            </a:r>
            <a:r>
              <a:rPr dirty="0" err="1"/>
              <a:t>versión</a:t>
            </a:r>
            <a:r>
              <a:rPr dirty="0"/>
              <a:t> HDF5 </a:t>
            </a:r>
          </a:p>
          <a:p>
            <a:pPr marL="848590" lvl="1" indent="-467590" defTabSz="2438339">
              <a:buSzPct val="123000"/>
              <a:buChar char="•"/>
              <a:defRPr sz="3000"/>
            </a:pPr>
            <a:r>
              <a:rPr dirty="0"/>
              <a:t>Format for Genomic Data</a:t>
            </a:r>
          </a:p>
          <a:p>
            <a:pPr marL="848590" lvl="1" indent="-467590" defTabSz="2438339">
              <a:buSzPct val="123000"/>
              <a:buChar char="•"/>
              <a:defRPr sz="3000"/>
            </a:pPr>
            <a:r>
              <a:rPr dirty="0"/>
              <a:t>Store homogeneous multidimensional data sets organized in groups </a:t>
            </a:r>
          </a:p>
          <a:p>
            <a:pPr marL="848590" lvl="1" indent="-467590" defTabSz="2438339">
              <a:buSzPct val="123000"/>
              <a:buChar char="•"/>
              <a:defRPr sz="3000"/>
            </a:pPr>
            <a:r>
              <a:rPr dirty="0"/>
              <a:t>Permits access to a specific datasets in a group.</a:t>
            </a:r>
          </a:p>
          <a:p>
            <a:pPr marL="848590" lvl="1" indent="-467590" defTabSz="2438339">
              <a:buSzPct val="123000"/>
              <a:buChar char="•"/>
              <a:defRPr sz="3000"/>
            </a:pPr>
            <a:r>
              <a:rPr dirty="0"/>
              <a:t>Permits access to a specific position from dataset and read a block of data with user defined size.</a:t>
            </a:r>
          </a:p>
        </p:txBody>
      </p:sp>
      <p:sp>
        <p:nvSpPr>
          <p:cNvPr id="184" name="HDF5 data files"/>
          <p:cNvSpPr txBox="1"/>
          <p:nvPr/>
        </p:nvSpPr>
        <p:spPr>
          <a:xfrm>
            <a:off x="1087966" y="865896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rPr dirty="0"/>
              <a:t>HDF5 data files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2467</TotalTime>
  <Words>1423</Words>
  <Application>Microsoft Macintosh PowerPoint</Application>
  <PresentationFormat>Personalizado</PresentationFormat>
  <Paragraphs>407</Paragraphs>
  <Slides>14</Slides>
  <Notes>12</Notes>
  <HiddenSlides>1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3" baseType="lpstr">
      <vt:lpstr>Consolas</vt:lpstr>
      <vt:lpstr>Gill Sans Light</vt:lpstr>
      <vt:lpstr>Gill Sans SemiBold</vt:lpstr>
      <vt:lpstr>Helvetica Neue</vt:lpstr>
      <vt:lpstr>Helvetica Neue Light</vt:lpstr>
      <vt:lpstr>Helvetica Neue Medium</vt:lpstr>
      <vt:lpstr>Menlo</vt:lpstr>
      <vt:lpstr>Times Roman</vt:lpstr>
      <vt:lpstr>21_BasicWhite</vt:lpstr>
      <vt:lpstr>BigDataStatMeth: Scalable Statistical Methods for Big Data in R and C++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Microsoft Office User</cp:lastModifiedBy>
  <cp:revision>41</cp:revision>
  <dcterms:modified xsi:type="dcterms:W3CDTF">2025-05-27T14:01:51Z</dcterms:modified>
</cp:coreProperties>
</file>